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444" r:id="rId5"/>
    <p:sldId id="445" r:id="rId6"/>
    <p:sldId id="279" r:id="rId7"/>
    <p:sldId id="449" r:id="rId8"/>
    <p:sldId id="310" r:id="rId9"/>
    <p:sldId id="417" r:id="rId10"/>
    <p:sldId id="272" r:id="rId11"/>
    <p:sldId id="319" r:id="rId12"/>
    <p:sldId id="316" r:id="rId13"/>
    <p:sldId id="351" r:id="rId14"/>
    <p:sldId id="298" r:id="rId15"/>
    <p:sldId id="317" r:id="rId16"/>
    <p:sldId id="349" r:id="rId17"/>
    <p:sldId id="348" r:id="rId18"/>
    <p:sldId id="296" r:id="rId19"/>
    <p:sldId id="343" r:id="rId20"/>
    <p:sldId id="344" r:id="rId21"/>
    <p:sldId id="323" r:id="rId22"/>
  </p:sldIdLst>
  <p:sldSz cx="12192000" cy="6858000"/>
  <p:notesSz cx="7315200" cy="96012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73C"/>
    <a:srgbClr val="4438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591C3-8EEF-4E83-B238-849AFABA98C7}" v="1" dt="2023-09-14T21:55:56.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50" autoAdjust="0"/>
    <p:restoredTop sz="73368" autoAdjust="0"/>
  </p:normalViewPr>
  <p:slideViewPr>
    <p:cSldViewPr snapToGrid="0">
      <p:cViewPr varScale="1">
        <p:scale>
          <a:sx n="47" d="100"/>
          <a:sy n="47" d="100"/>
        </p:scale>
        <p:origin x="54"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Steinlein" userId="e6464636-f477-43ef-b5f7-0ee3b129f98f" providerId="ADAL" clId="{0B3591C3-8EEF-4E83-B238-849AFABA98C7}"/>
    <pc:docChg chg="custSel addSld delSld modSld sldOrd replTag delTag">
      <pc:chgData name="Ellen Steinlein" userId="e6464636-f477-43ef-b5f7-0ee3b129f98f" providerId="ADAL" clId="{0B3591C3-8EEF-4E83-B238-849AFABA98C7}" dt="2023-09-14T21:56:02.548" v="17"/>
      <pc:docMkLst>
        <pc:docMk/>
      </pc:docMkLst>
      <pc:sldChg chg="replTag">
        <pc:chgData name="Ellen Steinlein" userId="e6464636-f477-43ef-b5f7-0ee3b129f98f" providerId="ADAL" clId="{0B3591C3-8EEF-4E83-B238-849AFABA98C7}" dt="2023-09-14T21:56:01.204" v="14"/>
        <pc:sldMkLst>
          <pc:docMk/>
          <pc:sldMk cId="3468395546" sldId="272"/>
        </pc:sldMkLst>
      </pc:sldChg>
      <pc:sldChg chg="add ord replTag delTag">
        <pc:chgData name="Ellen Steinlein" userId="e6464636-f477-43ef-b5f7-0ee3b129f98f" providerId="ADAL" clId="{0B3591C3-8EEF-4E83-B238-849AFABA98C7}" dt="2023-09-14T21:55:58.453" v="11"/>
        <pc:sldMkLst>
          <pc:docMk/>
          <pc:sldMk cId="228306875" sldId="417"/>
        </pc:sldMkLst>
      </pc:sldChg>
      <pc:sldChg chg="replTag">
        <pc:chgData name="Ellen Steinlein" userId="e6464636-f477-43ef-b5f7-0ee3b129f98f" providerId="ADAL" clId="{0B3591C3-8EEF-4E83-B238-849AFABA98C7}" dt="2023-09-14T21:55:55.031" v="1"/>
        <pc:sldMkLst>
          <pc:docMk/>
          <pc:sldMk cId="1996223742" sldId="444"/>
        </pc:sldMkLst>
      </pc:sldChg>
      <pc:sldChg chg="del replTag">
        <pc:chgData name="Ellen Steinlein" userId="e6464636-f477-43ef-b5f7-0ee3b129f98f" providerId="ADAL" clId="{0B3591C3-8EEF-4E83-B238-849AFABA98C7}" dt="2023-09-14T21:56:01.204" v="13" actId="47"/>
        <pc:sldMkLst>
          <pc:docMk/>
          <pc:sldMk cId="1907006017" sldId="447"/>
        </pc:sldMkLst>
      </pc:sldChg>
      <pc:sldChg chg="replTag">
        <pc:chgData name="Ellen Steinlein" userId="e6464636-f477-43ef-b5f7-0ee3b129f98f" providerId="ADAL" clId="{0B3591C3-8EEF-4E83-B238-849AFABA98C7}" dt="2023-09-14T21:56:02.548" v="17"/>
        <pc:sldMkLst>
          <pc:docMk/>
          <pc:sldMk cId="3076913446" sldId="449"/>
        </pc:sldMkLst>
      </pc:sldChg>
    </pc:docChg>
  </pc:docChgLst>
  <pc:docChgLst>
    <pc:chgData name="Ellen Steinlein" userId="e6464636-f477-43ef-b5f7-0ee3b129f98f" providerId="ADAL" clId="{34831981-7BC4-4AAA-93CE-C956D7C1DF6B}"/>
    <pc:docChg chg="delSld modSld">
      <pc:chgData name="Ellen Steinlein" userId="e6464636-f477-43ef-b5f7-0ee3b129f98f" providerId="ADAL" clId="{34831981-7BC4-4AAA-93CE-C956D7C1DF6B}" dt="2022-03-15T16:26:18.427" v="18" actId="2696"/>
      <pc:docMkLst>
        <pc:docMk/>
      </pc:docMkLst>
      <pc:sldChg chg="modSp del mod">
        <pc:chgData name="Ellen Steinlein" userId="e6464636-f477-43ef-b5f7-0ee3b129f98f" providerId="ADAL" clId="{34831981-7BC4-4AAA-93CE-C956D7C1DF6B}" dt="2022-03-15T16:26:18.427" v="18" actId="2696"/>
        <pc:sldMkLst>
          <pc:docMk/>
          <pc:sldMk cId="1186483437" sldId="450"/>
        </pc:sldMkLst>
        <pc:spChg chg="mod">
          <ac:chgData name="Ellen Steinlein" userId="e6464636-f477-43ef-b5f7-0ee3b129f98f" providerId="ADAL" clId="{34831981-7BC4-4AAA-93CE-C956D7C1DF6B}" dt="2022-03-15T16:26:10.672" v="17" actId="20577"/>
          <ac:spMkLst>
            <pc:docMk/>
            <pc:sldMk cId="1186483437" sldId="450"/>
            <ac:spMk id="22" creationId="{A85B3970-8F19-204B-BA2E-6AA02F21D994}"/>
          </ac:spMkLst>
        </pc:spChg>
      </pc:sldChg>
    </pc:docChg>
  </pc:docChgLst>
  <pc:docChgLst>
    <pc:chgData name="Ellen Steinlein" userId="e6464636-f477-43ef-b5f7-0ee3b129f98f" providerId="ADAL" clId="{99E11F63-AE3F-41BF-935F-384F2E0F80DC}"/>
    <pc:docChg chg="modSld">
      <pc:chgData name="Ellen Steinlein" userId="e6464636-f477-43ef-b5f7-0ee3b129f98f" providerId="ADAL" clId="{99E11F63-AE3F-41BF-935F-384F2E0F80DC}" dt="2021-11-02T17:59:47.940" v="53" actId="1076"/>
      <pc:docMkLst>
        <pc:docMk/>
      </pc:docMkLst>
      <pc:sldChg chg="modNotesTx">
        <pc:chgData name="Ellen Steinlein" userId="e6464636-f477-43ef-b5f7-0ee3b129f98f" providerId="ADAL" clId="{99E11F63-AE3F-41BF-935F-384F2E0F80DC}" dt="2021-10-27T20:39:16.552" v="51" actId="20577"/>
        <pc:sldMkLst>
          <pc:docMk/>
          <pc:sldMk cId="1907006017" sldId="447"/>
        </pc:sldMkLst>
      </pc:sldChg>
      <pc:sldChg chg="modSp">
        <pc:chgData name="Ellen Steinlein" userId="e6464636-f477-43ef-b5f7-0ee3b129f98f" providerId="ADAL" clId="{99E11F63-AE3F-41BF-935F-384F2E0F80DC}" dt="2021-10-27T20:38:24.450" v="3" actId="20577"/>
        <pc:sldMkLst>
          <pc:docMk/>
          <pc:sldMk cId="3076913446" sldId="449"/>
        </pc:sldMkLst>
        <pc:spChg chg="mod">
          <ac:chgData name="Ellen Steinlein" userId="e6464636-f477-43ef-b5f7-0ee3b129f98f" providerId="ADAL" clId="{99E11F63-AE3F-41BF-935F-384F2E0F80DC}" dt="2021-10-27T20:38:24.450" v="3" actId="20577"/>
          <ac:spMkLst>
            <pc:docMk/>
            <pc:sldMk cId="3076913446" sldId="449"/>
            <ac:spMk id="7" creationId="{A3DD28E0-2602-1A49-8BE5-713C9B8D4BE4}"/>
          </ac:spMkLst>
        </pc:spChg>
      </pc:sldChg>
      <pc:sldChg chg="modSp mod">
        <pc:chgData name="Ellen Steinlein" userId="e6464636-f477-43ef-b5f7-0ee3b129f98f" providerId="ADAL" clId="{99E11F63-AE3F-41BF-935F-384F2E0F80DC}" dt="2021-11-02T17:59:47.940" v="53" actId="1076"/>
        <pc:sldMkLst>
          <pc:docMk/>
          <pc:sldMk cId="1186483437" sldId="450"/>
        </pc:sldMkLst>
        <pc:spChg chg="mod">
          <ac:chgData name="Ellen Steinlein" userId="e6464636-f477-43ef-b5f7-0ee3b129f98f" providerId="ADAL" clId="{99E11F63-AE3F-41BF-935F-384F2E0F80DC}" dt="2021-11-02T17:59:47.940" v="53" actId="1076"/>
          <ac:spMkLst>
            <pc:docMk/>
            <pc:sldMk cId="1186483437" sldId="450"/>
            <ac:spMk id="19" creationId="{73DC164A-0360-724D-9B1C-4E293022DA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32BAA12-1658-4F9C-87ED-A02C9391C426}" type="datetimeFigureOut">
              <a:rPr lang="en-US" smtClean="0"/>
              <a:t>9/14/2023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E5E6497-4232-427A-AEB6-A64F66EB84B8}" type="slidenum">
              <a:rPr lang="en-US" smtClean="0"/>
              <a:t>‹#›</a:t>
            </a:fld>
            <a:endParaRPr lang="en-US"/>
          </a:p>
        </p:txBody>
      </p:sp>
    </p:spTree>
    <p:extLst>
      <p:ext uri="{BB962C8B-B14F-4D97-AF65-F5344CB8AC3E}">
        <p14:creationId xmlns:p14="http://schemas.microsoft.com/office/powerpoint/2010/main" val="286182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and thank you for joining today’s introduction to the Fierce Conversations program for leadership. </a:t>
            </a:r>
          </a:p>
          <a:p>
            <a:endParaRPr lang="en-US"/>
          </a:p>
          <a:p>
            <a:r>
              <a:rPr lang="en-US"/>
              <a:t>We’ll start with a short introduction of our team and why we’re bringing Fierce to our leadership team first. Then we will spend the remainder of our time on what is Fierce Conversations and we’ll end with a Q and A</a:t>
            </a:r>
          </a:p>
        </p:txBody>
      </p:sp>
      <p:sp>
        <p:nvSpPr>
          <p:cNvPr id="4" name="Slide Number Placeholder 3"/>
          <p:cNvSpPr>
            <a:spLocks noGrp="1"/>
          </p:cNvSpPr>
          <p:nvPr>
            <p:ph type="sldNum" sz="quarter" idx="5"/>
          </p:nvPr>
        </p:nvSpPr>
        <p:spPr/>
        <p:txBody>
          <a:bodyPr/>
          <a:lstStyle/>
          <a:p>
            <a:fld id="{DE5E6497-4232-427A-AEB6-A64F66EB84B8}" type="slidenum">
              <a:rPr lang="en-US" smtClean="0"/>
              <a:t>1</a:t>
            </a:fld>
            <a:endParaRPr lang="en-US"/>
          </a:p>
        </p:txBody>
      </p:sp>
    </p:spTree>
    <p:extLst>
      <p:ext uri="{BB962C8B-B14F-4D97-AF65-F5344CB8AC3E}">
        <p14:creationId xmlns:p14="http://schemas.microsoft.com/office/powerpoint/2010/main" val="2823315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coach module is about moving out of advice giving mode and helping your team come to self-generated solutions that they are more likely to take action upon.</a:t>
            </a:r>
          </a:p>
        </p:txBody>
      </p:sp>
      <p:sp>
        <p:nvSpPr>
          <p:cNvPr id="4" name="Slide Number Placeholder 3"/>
          <p:cNvSpPr>
            <a:spLocks noGrp="1"/>
          </p:cNvSpPr>
          <p:nvPr>
            <p:ph type="sldNum" sz="quarter" idx="5"/>
          </p:nvPr>
        </p:nvSpPr>
        <p:spPr/>
        <p:txBody>
          <a:bodyPr/>
          <a:lstStyle/>
          <a:p>
            <a:fld id="{DE5E6497-4232-427A-AEB6-A64F66EB84B8}" type="slidenum">
              <a:rPr lang="en-US" smtClean="0"/>
              <a:t>10</a:t>
            </a:fld>
            <a:endParaRPr lang="en-US"/>
          </a:p>
        </p:txBody>
      </p:sp>
    </p:spTree>
    <p:extLst>
      <p:ext uri="{BB962C8B-B14F-4D97-AF65-F5344CB8AC3E}">
        <p14:creationId xmlns:p14="http://schemas.microsoft.com/office/powerpoint/2010/main" val="3874685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Feedback is one of my favorites. </a:t>
            </a:r>
          </a:p>
          <a:p>
            <a:r>
              <a:rPr lang="en-US"/>
              <a:t>If you did something that did not meet the expectations of your supervisor, would you want to know? </a:t>
            </a:r>
          </a:p>
          <a:p>
            <a:r>
              <a:rPr lang="en-US"/>
              <a:t>YES! And if your supervisor thought you did something that really impressed them, wouldn’t you want to know?</a:t>
            </a:r>
            <a:endParaRPr lang="en-US">
              <a:cs typeface="Calibri"/>
            </a:endParaRPr>
          </a:p>
          <a:p>
            <a:r>
              <a:rPr lang="en-US"/>
              <a:t>Yes. </a:t>
            </a:r>
          </a:p>
          <a:p>
            <a:endParaRPr lang="en-US"/>
          </a:p>
          <a:p>
            <a:r>
              <a:rPr lang="en-US"/>
              <a:t>It’s about creating a culture where we are all looking to help each other grow as professionals. </a:t>
            </a:r>
          </a:p>
          <a:p>
            <a:endParaRPr lang="en-US"/>
          </a:p>
          <a:p>
            <a:r>
              <a:rPr lang="en-US"/>
              <a:t>Feedback is like giving directions on a map. If someone is walking in the wrong direction, what should you do? </a:t>
            </a:r>
          </a:p>
          <a:p>
            <a:endParaRPr lang="en-US">
              <a:cs typeface="Calibri" panose="020F0502020204030204"/>
            </a:endParaRPr>
          </a:p>
          <a:p>
            <a:r>
              <a:rPr lang="en-US">
                <a:cs typeface="Calibri" panose="020F0502020204030204"/>
              </a:rPr>
              <a:t>We talk about how feedback should never be anonymous, how to create a culture where candor is the expectation and we'll teach techniques to frame conversations.</a:t>
            </a:r>
          </a:p>
        </p:txBody>
      </p:sp>
      <p:sp>
        <p:nvSpPr>
          <p:cNvPr id="4" name="Slide Number Placeholder 3"/>
          <p:cNvSpPr>
            <a:spLocks noGrp="1"/>
          </p:cNvSpPr>
          <p:nvPr>
            <p:ph type="sldNum" sz="quarter" idx="5"/>
          </p:nvPr>
        </p:nvSpPr>
        <p:spPr/>
        <p:txBody>
          <a:bodyPr/>
          <a:lstStyle/>
          <a:p>
            <a:fld id="{DE5E6497-4232-427A-AEB6-A64F66EB84B8}" type="slidenum">
              <a:rPr lang="en-US" smtClean="0"/>
              <a:t>11</a:t>
            </a:fld>
            <a:endParaRPr lang="en-US"/>
          </a:p>
        </p:txBody>
      </p:sp>
    </p:spTree>
    <p:extLst>
      <p:ext uri="{BB962C8B-B14F-4D97-AF65-F5344CB8AC3E}">
        <p14:creationId xmlns:p14="http://schemas.microsoft.com/office/powerpoint/2010/main" val="1922428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Whether its positive or constructive feedback, the model teaches you how to share the experience you observed, explore the truths behind that experience, and explain its impact and what should be done next.</a:t>
            </a:r>
          </a:p>
        </p:txBody>
      </p:sp>
      <p:sp>
        <p:nvSpPr>
          <p:cNvPr id="4" name="Slide Number Placeholder 3"/>
          <p:cNvSpPr>
            <a:spLocks noGrp="1"/>
          </p:cNvSpPr>
          <p:nvPr>
            <p:ph type="sldNum" sz="quarter" idx="5"/>
          </p:nvPr>
        </p:nvSpPr>
        <p:spPr/>
        <p:txBody>
          <a:bodyPr/>
          <a:lstStyle/>
          <a:p>
            <a:fld id="{DE5E6497-4232-427A-AEB6-A64F66EB84B8}" type="slidenum">
              <a:rPr lang="en-US" smtClean="0"/>
              <a:t>12</a:t>
            </a:fld>
            <a:endParaRPr lang="en-US"/>
          </a:p>
        </p:txBody>
      </p:sp>
    </p:spTree>
    <p:extLst>
      <p:ext uri="{BB962C8B-B14F-4D97-AF65-F5344CB8AC3E}">
        <p14:creationId xmlns:p14="http://schemas.microsoft.com/office/powerpoint/2010/main" val="420142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Delegate will help you elevate your ability to clarify roles, end micromanagement, and put people on a clear path for professional development.</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E5E6497-4232-427A-AEB6-A64F66EB84B8}" type="slidenum">
              <a:rPr lang="en-US" smtClean="0"/>
              <a:t>13</a:t>
            </a:fld>
            <a:endParaRPr lang="en-US"/>
          </a:p>
        </p:txBody>
      </p:sp>
    </p:spTree>
    <p:extLst>
      <p:ext uri="{BB962C8B-B14F-4D97-AF65-F5344CB8AC3E}">
        <p14:creationId xmlns:p14="http://schemas.microsoft.com/office/powerpoint/2010/main" val="807486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talk about why we don’t delegate or why we don’t delegate well, and learn the decision tree model of delegation.</a:t>
            </a:r>
          </a:p>
        </p:txBody>
      </p:sp>
      <p:sp>
        <p:nvSpPr>
          <p:cNvPr id="4" name="Slide Number Placeholder 3"/>
          <p:cNvSpPr>
            <a:spLocks noGrp="1"/>
          </p:cNvSpPr>
          <p:nvPr>
            <p:ph type="sldNum" sz="quarter" idx="5"/>
          </p:nvPr>
        </p:nvSpPr>
        <p:spPr/>
        <p:txBody>
          <a:bodyPr/>
          <a:lstStyle/>
          <a:p>
            <a:fld id="{DE5E6497-4232-427A-AEB6-A64F66EB84B8}" type="slidenum">
              <a:rPr lang="en-US" smtClean="0"/>
              <a:t>14</a:t>
            </a:fld>
            <a:endParaRPr lang="en-US"/>
          </a:p>
        </p:txBody>
      </p:sp>
    </p:spTree>
    <p:extLst>
      <p:ext uri="{BB962C8B-B14F-4D97-AF65-F5344CB8AC3E}">
        <p14:creationId xmlns:p14="http://schemas.microsoft.com/office/powerpoint/2010/main" val="1425177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decision tree model helps all parties have clarity around their autonomy in completing tasks and making decisions. Without clarity projects and initiatives are stalled or move at a snails pace.</a:t>
            </a:r>
          </a:p>
          <a:p>
            <a:endParaRPr lang="en-US">
              <a:cs typeface="Calibri"/>
            </a:endParaRPr>
          </a:p>
          <a:p>
            <a:r>
              <a:rPr lang="en-US"/>
              <a:t>Strategies to grow execution and leadership skills in your team</a:t>
            </a:r>
            <a:endParaRPr lang="en-US">
              <a:cs typeface="Calibri"/>
            </a:endParaRPr>
          </a:p>
          <a:p>
            <a:r>
              <a:rPr lang="en-US"/>
              <a:t>How to break through barriers to delegation</a:t>
            </a:r>
            <a:endParaRPr lang="en-US">
              <a:cs typeface="Calibri"/>
            </a:endParaRPr>
          </a:p>
          <a:p>
            <a:r>
              <a:rPr lang="en-US"/>
              <a:t>How to identify strengths and clarify expectations</a:t>
            </a:r>
            <a:endParaRPr lang="en-US">
              <a:cs typeface="Calibri"/>
            </a:endParaRPr>
          </a:p>
          <a:p>
            <a:r>
              <a:rPr lang="en-US"/>
              <a:t>How to stop micromanaging and contribute where you’re most needed</a:t>
            </a:r>
            <a:endParaRPr lang="en-US">
              <a:cs typeface="Calibri"/>
            </a:endParaRPr>
          </a:p>
          <a:p>
            <a:r>
              <a:rPr lang="en-US"/>
              <a:t>How to create a framework for professional development</a:t>
            </a:r>
            <a:endParaRPr lang="en-US">
              <a:cs typeface="Calibri"/>
            </a:endParaRPr>
          </a:p>
          <a:p>
            <a:r>
              <a:rPr lang="en-US"/>
              <a:t>You’ll turn to the Delegation program as the best way to:</a:t>
            </a:r>
            <a:endParaRPr lang="en-US">
              <a:cs typeface="Calibri"/>
            </a:endParaRPr>
          </a:p>
          <a:p>
            <a:r>
              <a:rPr lang="en-US"/>
              <a:t> </a:t>
            </a:r>
            <a:endParaRPr lang="en-US">
              <a:cs typeface="Calibri"/>
            </a:endParaRPr>
          </a:p>
          <a:p>
            <a:r>
              <a:rPr lang="en-US"/>
              <a:t>Ensure individuals know where they have the authority to make decisions and act</a:t>
            </a:r>
            <a:endParaRPr lang="en-US">
              <a:cs typeface="Calibri"/>
            </a:endParaRPr>
          </a:p>
          <a:p>
            <a:r>
              <a:rPr lang="en-US"/>
              <a:t>Deepen accountability through clarifying expectations</a:t>
            </a:r>
            <a:endParaRPr lang="en-US">
              <a:cs typeface="Calibri"/>
            </a:endParaRPr>
          </a:p>
          <a:p>
            <a:r>
              <a:rPr lang="en-US"/>
              <a:t>Give direct reports the opportunity to take on more tasks</a:t>
            </a:r>
            <a:endParaRPr lang="en-US">
              <a:cs typeface="Calibri"/>
            </a:endParaRPr>
          </a:p>
          <a:p>
            <a:r>
              <a:rPr lang="en-US"/>
              <a:t>Distribute workloads more evenly throughout the organization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E5E6497-4232-427A-AEB6-A64F66EB84B8}" type="slidenum">
              <a:rPr lang="en-US" smtClean="0"/>
              <a:t>15</a:t>
            </a:fld>
            <a:endParaRPr lang="en-US"/>
          </a:p>
        </p:txBody>
      </p:sp>
    </p:spTree>
    <p:extLst>
      <p:ext uri="{BB962C8B-B14F-4D97-AF65-F5344CB8AC3E}">
        <p14:creationId xmlns:p14="http://schemas.microsoft.com/office/powerpoint/2010/main" val="3850682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end the overview with one cornerstone belief. At Fierce, we believe that </a:t>
            </a:r>
          </a:p>
          <a:p>
            <a:endParaRPr lang="en-US"/>
          </a:p>
          <a:p>
            <a:r>
              <a:rPr lang="en-US"/>
              <a:t>While no single conversation is guaranteed to change the trajectory of a career, a company, a relationship, or a life, </a:t>
            </a:r>
            <a:endParaRPr lang="en-US">
              <a:cs typeface="Calibri"/>
            </a:endParaRPr>
          </a:p>
        </p:txBody>
      </p:sp>
      <p:sp>
        <p:nvSpPr>
          <p:cNvPr id="4" name="Slide Number Placeholder 3"/>
          <p:cNvSpPr>
            <a:spLocks noGrp="1"/>
          </p:cNvSpPr>
          <p:nvPr>
            <p:ph type="sldNum" sz="quarter" idx="5"/>
          </p:nvPr>
        </p:nvSpPr>
        <p:spPr/>
        <p:txBody>
          <a:bodyPr/>
          <a:lstStyle/>
          <a:p>
            <a:fld id="{DE5E6497-4232-427A-AEB6-A64F66EB84B8}" type="slidenum">
              <a:rPr lang="en-US" smtClean="0"/>
              <a:t>16</a:t>
            </a:fld>
            <a:endParaRPr lang="en-US"/>
          </a:p>
        </p:txBody>
      </p:sp>
    </p:spTree>
    <p:extLst>
      <p:ext uri="{BB962C8B-B14F-4D97-AF65-F5344CB8AC3E}">
        <p14:creationId xmlns:p14="http://schemas.microsoft.com/office/powerpoint/2010/main" val="3485450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Conversations are powerful. I knew a few conversations that have changed my trajectory. </a:t>
            </a:r>
          </a:p>
          <a:p>
            <a:endParaRPr lang="en-US"/>
          </a:p>
          <a:p>
            <a:r>
              <a:rPr lang="en-US"/>
              <a:t>What are some conversations that have changed your trajectory?</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DE5E6497-4232-427A-AEB6-A64F66EB84B8}" type="slidenum">
              <a:rPr lang="en-US" smtClean="0"/>
              <a:t>17</a:t>
            </a:fld>
            <a:endParaRPr lang="en-US"/>
          </a:p>
        </p:txBody>
      </p:sp>
    </p:spTree>
    <p:extLst>
      <p:ext uri="{BB962C8B-B14F-4D97-AF65-F5344CB8AC3E}">
        <p14:creationId xmlns:p14="http://schemas.microsoft.com/office/powerpoint/2010/main" val="247607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Share workshop schedule and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Follow up with an email with a program summary and what to expect as far as leadership involvement.</a:t>
            </a:r>
          </a:p>
          <a:p>
            <a:endParaRPr lang="en-US"/>
          </a:p>
        </p:txBody>
      </p:sp>
      <p:sp>
        <p:nvSpPr>
          <p:cNvPr id="4" name="Slide Number Placeholder 3"/>
          <p:cNvSpPr>
            <a:spLocks noGrp="1"/>
          </p:cNvSpPr>
          <p:nvPr>
            <p:ph type="sldNum" sz="quarter" idx="5"/>
          </p:nvPr>
        </p:nvSpPr>
        <p:spPr/>
        <p:txBody>
          <a:bodyPr/>
          <a:lstStyle/>
          <a:p>
            <a:fld id="{DE5E6497-4232-427A-AEB6-A64F66EB84B8}" type="slidenum">
              <a:rPr lang="en-US" smtClean="0"/>
              <a:t>18</a:t>
            </a:fld>
            <a:endParaRPr lang="en-US"/>
          </a:p>
        </p:txBody>
      </p:sp>
    </p:spTree>
    <p:extLst>
      <p:ext uri="{BB962C8B-B14F-4D97-AF65-F5344CB8AC3E}">
        <p14:creationId xmlns:p14="http://schemas.microsoft.com/office/powerpoint/2010/main" val="1748903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Now let’s talk about why we’ve invited you, as the leadership of this organization, to experience the Fierce Conversations Training Workshops. </a:t>
            </a:r>
          </a:p>
          <a:p>
            <a:endParaRPr lang="en-US" b="0"/>
          </a:p>
          <a:p>
            <a:r>
              <a:rPr lang="en-US" b="0"/>
              <a:t>When our team puts together training programs and evaluate success, we don’t just look at the number of participants or the quality of the delivery of training in our evaluations, but also we ask questions about the likelihood of someone using the new skills, the culture surrounding bringing new ideas to work, and the support individuals receive when trying new skills. In other words, we are very interested in the transfer of learning that occurs after the workshop. </a:t>
            </a:r>
          </a:p>
          <a:p>
            <a:endParaRPr lang="en-US" b="0"/>
          </a:p>
          <a:p>
            <a:r>
              <a:rPr lang="en-US" b="0"/>
              <a:t>And that’s where leaders come into the picture. Most supervisory support for professional growth looks like approval to attend a workshop or conference. But support is not just approval. It’s creating the bridge between what is learned and daily use. Why is this important? Because training, when done right, is what enables employees to accelerate the ability to accomplish strategic initiatives, goals, and daily work tasks. </a:t>
            </a:r>
          </a:p>
          <a:p>
            <a:endParaRPr lang="en-US" b="0"/>
          </a:p>
          <a:p>
            <a:pPr>
              <a:defRPr/>
            </a:pPr>
            <a:r>
              <a:rPr lang="en-US" b="0"/>
              <a:t>There’s an expert on learning evaluation named Robert Brinkerhoff and much of his work centers around how we apply the training, not how well the training is done. A critical factor that is significantly linked to learning transfer, is the involvement of leaders before, during, and after the training. There is a 65% increase in retention and application. This is where you, as extended leadership </a:t>
            </a:r>
            <a:r>
              <a:rPr lang="en-US"/>
              <a:t>have the</a:t>
            </a:r>
            <a:r>
              <a:rPr lang="en-US" b="0"/>
              <a:t> potential to make a huge difference.</a:t>
            </a:r>
            <a:endParaRPr lang="en-US" b="0">
              <a:cs typeface="Calibri"/>
            </a:endParaRP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By learning what your employees are learning, you’ll be able to ask questions and support the transfer of learning, which ultimately is what helps accelerate achievement of strategic goals within each of your departments. </a:t>
            </a:r>
          </a:p>
          <a:p>
            <a:endParaRPr lang="en-US" b="1"/>
          </a:p>
          <a:p>
            <a:r>
              <a:rPr lang="en-US" b="0"/>
              <a:t>If we as an organization are truly interested in the development of our employees, we need to elevate our support of employees in applying new skills into their work. In order to be successful in bringing a culture of candid productive dialogue between individuals, teams, and departments at our company, we need to get the leaders involved. </a:t>
            </a:r>
            <a:endParaRPr lang="en-US"/>
          </a:p>
        </p:txBody>
      </p:sp>
      <p:sp>
        <p:nvSpPr>
          <p:cNvPr id="4" name="Slide Number Placeholder 3"/>
          <p:cNvSpPr>
            <a:spLocks noGrp="1"/>
          </p:cNvSpPr>
          <p:nvPr>
            <p:ph type="sldNum" sz="quarter" idx="5"/>
          </p:nvPr>
        </p:nvSpPr>
        <p:spPr/>
        <p:txBody>
          <a:bodyPr/>
          <a:lstStyle/>
          <a:p>
            <a:fld id="{DE5E6497-4232-427A-AEB6-A64F66EB84B8}" type="slidenum">
              <a:rPr lang="en-US" smtClean="0"/>
              <a:t>2</a:t>
            </a:fld>
            <a:endParaRPr lang="en-US"/>
          </a:p>
        </p:txBody>
      </p:sp>
    </p:spTree>
    <p:extLst>
      <p:ext uri="{BB962C8B-B14F-4D97-AF65-F5344CB8AC3E}">
        <p14:creationId xmlns:p14="http://schemas.microsoft.com/office/powerpoint/2010/main" val="356975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you know the Why we are bringing this to you, as the leadership of our organization. Let’s dive into what is Fierce Conversations.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a:solidFill>
                <a:schemeClr val="accent1">
                  <a:lumMod val="50000"/>
                </a:schemeClr>
              </a:solidFill>
            </a:endParaRPr>
          </a:p>
          <a:p>
            <a:pPr defTabSz="966612">
              <a:defRPr/>
            </a:pPr>
            <a:endParaRPr lang="en-US"/>
          </a:p>
          <a:p>
            <a:pPr defTabSz="966612">
              <a:defRPr/>
            </a:pPr>
            <a:endParaRPr lang="en-US"/>
          </a:p>
          <a:p>
            <a:endParaRPr lang="en-US"/>
          </a:p>
        </p:txBody>
      </p:sp>
      <p:sp>
        <p:nvSpPr>
          <p:cNvPr id="4" name="Slide Number Placeholder 3"/>
          <p:cNvSpPr>
            <a:spLocks noGrp="1"/>
          </p:cNvSpPr>
          <p:nvPr>
            <p:ph type="sldNum" sz="quarter" idx="5"/>
          </p:nvPr>
        </p:nvSpPr>
        <p:spPr/>
        <p:txBody>
          <a:bodyPr/>
          <a:lstStyle/>
          <a:p>
            <a:fld id="{DE5E6497-4232-427A-AEB6-A64F66EB84B8}" type="slidenum">
              <a:rPr lang="en-US" smtClean="0"/>
              <a:t>3</a:t>
            </a:fld>
            <a:endParaRPr lang="en-US"/>
          </a:p>
        </p:txBody>
      </p:sp>
    </p:spTree>
    <p:extLst>
      <p:ext uri="{BB962C8B-B14F-4D97-AF65-F5344CB8AC3E}">
        <p14:creationId xmlns:p14="http://schemas.microsoft.com/office/powerpoint/2010/main" val="2386243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a:solidFill>
                  <a:schemeClr val="tx1"/>
                </a:solidFill>
              </a:rPr>
              <a:t>To set the stage, I’m going to ask you a series of questions to reflect on. These are just for you to think about, you will not have to answer them in our group today.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a:solidFill>
                <a:schemeClr val="tx1"/>
              </a:solidFill>
            </a:endParaRPr>
          </a:p>
          <a:p>
            <a:pPr>
              <a:defRPr/>
            </a:pPr>
            <a:r>
              <a:rPr lang="en-US" i="1">
                <a:solidFill>
                  <a:srgbClr val="000000"/>
                </a:solidFill>
                <a:latin typeface="Calibri" panose="020F0502020204030204"/>
                <a:cs typeface="Calibri" panose="020F0502020204030204"/>
              </a:rPr>
              <a:t>Ask questions on slide</a:t>
            </a:r>
          </a:p>
          <a:p>
            <a:pPr>
              <a:defRPr/>
            </a:pPr>
            <a:endParaRPr lang="en-US" i="1">
              <a:solidFill>
                <a:srgbClr val="000000"/>
              </a:solidFill>
              <a:latin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a:solidFill>
                  <a:srgbClr val="000000"/>
                </a:solidFill>
                <a:effectLst/>
                <a:latin typeface="Calibri" panose="020F0502020204030204" pitchFamily="34" charset="0"/>
              </a:rPr>
              <a:t>Fierce Conversations will address all these issues. Fierce is a leadership development program with over 20 years of research and refinement. It’s built on a single premise: what gets talked about, how it gets talked about, and who is invited to that conversation will determine what will and won’t happen. </a:t>
            </a:r>
            <a:endParaRPr lang="en-US" sz="1200">
              <a:solidFill>
                <a:schemeClr val="tx1"/>
              </a:solidFill>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r>
              <a:rPr lang="en-US"/>
              <a:t>The first couple slides come from the Foundations workshop which sets the stage by defining what is a Fierce conversation and what it is not, and then sharing some transformational ideas. </a:t>
            </a:r>
            <a:endParaRPr lang="en-US">
              <a:cs typeface="Calibri"/>
            </a:endParaRPr>
          </a:p>
          <a:p>
            <a:endParaRPr lang="en-US">
              <a:solidFill>
                <a:srgbClr val="000000"/>
              </a:solidFill>
              <a:latin typeface="Calibri"/>
              <a:cs typeface="Calibri"/>
            </a:endParaRPr>
          </a:p>
          <a:p>
            <a:pPr algn="l" rtl="0" fontAlgn="base"/>
            <a:r>
              <a:rPr lang="en-US" sz="1800" b="0" i="0" u="none" strike="noStrike">
                <a:solidFill>
                  <a:srgbClr val="000000"/>
                </a:solidFill>
                <a:effectLst/>
                <a:latin typeface="Calibri" panose="020F0502020204030204" pitchFamily="34" charset="0"/>
              </a:rPr>
              <a:t>Before we dive into the overview, lets define the word Fierce: what do you think of when you hear this word?</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It’s not brutal, but powerful. It’s not mean, but meaningful. It’s not aggressive but enriching, bold, and authentic.</a:t>
            </a:r>
            <a:endParaRPr lang="en-US"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a:solidFill>
                <a:schemeClr val="accent1">
                  <a:lumMod val="50000"/>
                </a:schemeClr>
              </a:solidFill>
            </a:endParaRPr>
          </a:p>
          <a:p>
            <a:pPr defTabSz="966612">
              <a:defRPr/>
            </a:pPr>
            <a:endParaRPr lang="en-US"/>
          </a:p>
          <a:p>
            <a:pPr defTabSz="966612">
              <a:defRPr/>
            </a:pPr>
            <a:endParaRPr lang="en-US"/>
          </a:p>
          <a:p>
            <a:endParaRPr lang="en-US"/>
          </a:p>
        </p:txBody>
      </p:sp>
      <p:sp>
        <p:nvSpPr>
          <p:cNvPr id="4" name="Slide Number Placeholder 3"/>
          <p:cNvSpPr>
            <a:spLocks noGrp="1"/>
          </p:cNvSpPr>
          <p:nvPr>
            <p:ph type="sldNum" sz="quarter" idx="5"/>
          </p:nvPr>
        </p:nvSpPr>
        <p:spPr/>
        <p:txBody>
          <a:bodyPr/>
          <a:lstStyle/>
          <a:p>
            <a:fld id="{DE5E6497-4232-427A-AEB6-A64F66EB84B8}" type="slidenum">
              <a:rPr lang="en-US" smtClean="0"/>
              <a:t>4</a:t>
            </a:fld>
            <a:endParaRPr lang="en-US"/>
          </a:p>
        </p:txBody>
      </p:sp>
    </p:spTree>
    <p:extLst>
      <p:ext uri="{BB962C8B-B14F-4D97-AF65-F5344CB8AC3E}">
        <p14:creationId xmlns:p14="http://schemas.microsoft.com/office/powerpoint/2010/main" val="3295848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how we define a Fierce Conversation: </a:t>
            </a:r>
            <a:endParaRPr lang="en-US">
              <a:cs typeface="Calibri"/>
            </a:endParaRPr>
          </a:p>
          <a:p>
            <a:endParaRPr lang="en-US"/>
          </a:p>
          <a:p>
            <a:r>
              <a:rPr lang="en-US" b="1"/>
              <a:t>What does it mean to “make it real?”</a:t>
            </a:r>
          </a:p>
          <a:p>
            <a:endParaRPr lang="en-US"/>
          </a:p>
          <a:p>
            <a:r>
              <a:rPr lang="en-US"/>
              <a:t>Yes, and while some people are afraid of the real</a:t>
            </a:r>
            <a:r>
              <a:rPr lang="en-US" b="1"/>
              <a:t>, (uncomfortable, risky)  it is the unreal conversations that ought to concern us. </a:t>
            </a:r>
            <a:r>
              <a:rPr lang="en-US"/>
              <a:t>They are incredibly expensive for an organization and for the individual. </a:t>
            </a:r>
          </a:p>
        </p:txBody>
      </p:sp>
      <p:sp>
        <p:nvSpPr>
          <p:cNvPr id="4" name="Slide Number Placeholder 3"/>
          <p:cNvSpPr>
            <a:spLocks noGrp="1"/>
          </p:cNvSpPr>
          <p:nvPr>
            <p:ph type="sldNum" sz="quarter" idx="5"/>
          </p:nvPr>
        </p:nvSpPr>
        <p:spPr/>
        <p:txBody>
          <a:bodyPr/>
          <a:lstStyle/>
          <a:p>
            <a:fld id="{DE5E6497-4232-427A-AEB6-A64F66EB84B8}" type="slidenum">
              <a:rPr lang="en-US" smtClean="0"/>
              <a:t>5</a:t>
            </a:fld>
            <a:endParaRPr lang="en-US"/>
          </a:p>
        </p:txBody>
      </p:sp>
    </p:spTree>
    <p:extLst>
      <p:ext uri="{BB962C8B-B14F-4D97-AF65-F5344CB8AC3E}">
        <p14:creationId xmlns:p14="http://schemas.microsoft.com/office/powerpoint/2010/main" val="20594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Fierce is made up of a 8 modules. Each workshop is about 2 hours long and is highly participatory. </a:t>
            </a:r>
          </a:p>
          <a:p>
            <a:endParaRPr lang="en-US" dirty="0"/>
          </a:p>
          <a:p>
            <a:r>
              <a:rPr lang="en-US" b="1" dirty="0"/>
              <a:t>Foundations: </a:t>
            </a:r>
            <a:r>
              <a:rPr lang="en-US" dirty="0"/>
              <a:t>Helps set the stage, inviting people to increase their self awareness and recognize the importance of understanding how they show up in a meeting, the assumptions they make in various scenarios, and how to always check the story they’re telling themselves which could be limiting possibilities.</a:t>
            </a:r>
          </a:p>
          <a:p>
            <a:r>
              <a:rPr lang="en-US" b="1" dirty="0"/>
              <a:t>Team: </a:t>
            </a:r>
            <a:r>
              <a:rPr lang="en-US" dirty="0"/>
              <a:t>is about making the best possible decisions, creating space for real conversations, and getting the team aligned for action. </a:t>
            </a:r>
          </a:p>
          <a:p>
            <a:pPr marL="171450" indent="-171450">
              <a:buFont typeface="Arial,Sans-Serif"/>
              <a:buChar char="•"/>
            </a:pPr>
            <a:r>
              <a:rPr lang="en-US" dirty="0"/>
              <a:t>Who to invite to the table, how to best prepare them for the meeting, how to run a think tank session.</a:t>
            </a:r>
          </a:p>
          <a:p>
            <a:r>
              <a:rPr lang="en-US" b="1" dirty="0"/>
              <a:t>Delegate: </a:t>
            </a:r>
            <a:r>
              <a:rPr lang="en-US" dirty="0"/>
              <a:t>help you elevate your ability to clarify roles, end micromanagement, and put people on a clear path for professional development. </a:t>
            </a:r>
          </a:p>
          <a:p>
            <a:pPr marL="171450" indent="-171450">
              <a:buFont typeface="Arial,Sans-Serif"/>
              <a:buChar char="•"/>
            </a:pPr>
            <a:r>
              <a:rPr lang="en-US" dirty="0"/>
              <a:t>Free up time, deep look at what is the best use of your time. </a:t>
            </a:r>
          </a:p>
          <a:p>
            <a:pPr marL="171450" indent="-171450">
              <a:buFont typeface="Arial,Sans-Serif"/>
              <a:buChar char="•"/>
            </a:pPr>
            <a:r>
              <a:rPr lang="en-US" dirty="0"/>
              <a:t>Empower others in decision making and owning their professional development path.</a:t>
            </a:r>
          </a:p>
          <a:p>
            <a:r>
              <a:rPr lang="en-US" b="1" dirty="0"/>
              <a:t>Coach: </a:t>
            </a:r>
            <a:r>
              <a:rPr lang="en-US" dirty="0"/>
              <a:t>uncover and address issues that are critical to success through a coaching framework. </a:t>
            </a:r>
          </a:p>
          <a:p>
            <a:pPr marL="171450" indent="-171450">
              <a:buFont typeface="Arial,Sans-Serif"/>
              <a:buChar char="•"/>
            </a:pPr>
            <a:r>
              <a:rPr lang="en-US" dirty="0"/>
              <a:t>Developing others to come to their own self-generated insights vs. advice giving.</a:t>
            </a:r>
          </a:p>
          <a:p>
            <a:r>
              <a:rPr lang="en-US" b="1" dirty="0"/>
              <a:t>Accountability: </a:t>
            </a:r>
            <a:r>
              <a:rPr lang="en-US" dirty="0"/>
              <a:t>reveals the victim mindset (complain but list all the reasons we can't do anything about it) and gives tools to move out of the victim cycle into one that gives power and confidence to be the solution.</a:t>
            </a:r>
          </a:p>
          <a:p>
            <a:pPr marL="171450" indent="-171450">
              <a:buFont typeface="Arial,Sans-Serif"/>
              <a:buChar char="•"/>
            </a:pPr>
            <a:r>
              <a:rPr lang="en-US" dirty="0"/>
              <a:t>Given that what you believe is true, that the cards are stacked against you, that you’ve been handed down a rough team, deadline, project set up to fail…what can you do?</a:t>
            </a:r>
          </a:p>
          <a:p>
            <a:pPr marL="171450" indent="-171450">
              <a:buFont typeface="Arial,Sans-Serif"/>
              <a:buChar char="•"/>
            </a:pPr>
            <a:r>
              <a:rPr lang="en-US" dirty="0"/>
              <a:t>True ownership of results regardless of circumstances</a:t>
            </a:r>
          </a:p>
          <a:p>
            <a:r>
              <a:rPr lang="en-US" b="1" dirty="0"/>
              <a:t>Feedback: </a:t>
            </a:r>
            <a:r>
              <a:rPr lang="en-US" dirty="0"/>
              <a:t>is about continuously providing helpful direction to ensure employees are moving towards goals. </a:t>
            </a:r>
          </a:p>
          <a:p>
            <a:pPr marL="171450" indent="-171450">
              <a:buFont typeface="Arial,Sans-Serif"/>
              <a:buChar char="•"/>
            </a:pPr>
            <a:r>
              <a:rPr lang="en-US" dirty="0"/>
              <a:t>Giving, receiving, praising, asking. </a:t>
            </a:r>
          </a:p>
          <a:p>
            <a:pPr marL="171450" indent="-171450">
              <a:buFont typeface="Arial,Sans-Serif"/>
              <a:buChar char="•"/>
            </a:pPr>
            <a:r>
              <a:rPr lang="en-US" dirty="0"/>
              <a:t>Waypoints along the way to help you determine where you are in relation to where you want to go. </a:t>
            </a:r>
          </a:p>
          <a:p>
            <a:r>
              <a:rPr lang="en-US" b="1" dirty="0"/>
              <a:t>Confront: </a:t>
            </a:r>
            <a:r>
              <a:rPr lang="en-US" dirty="0"/>
              <a:t>elevate your ability to confront tough issues with confidence and skill. </a:t>
            </a:r>
          </a:p>
          <a:p>
            <a:pPr marL="171450" indent="-171450">
              <a:buFont typeface="Arial,Sans-Serif"/>
              <a:buChar char="•"/>
            </a:pPr>
            <a:r>
              <a:rPr lang="en-US" dirty="0"/>
              <a:t>Recognize common confrontation errors and discuss where confrontation comes in between coaching, feedback, and PIP/exits. </a:t>
            </a:r>
          </a:p>
          <a:p>
            <a:pPr marL="171450" indent="-171450">
              <a:buFont typeface="Arial,Sans-Serif"/>
              <a:buChar char="•"/>
            </a:pPr>
            <a:r>
              <a:rPr lang="en-US" dirty="0"/>
              <a:t>Recognize people will deny, defend, or deflect – what can you do then?</a:t>
            </a:r>
          </a:p>
          <a:p>
            <a:pPr marL="171450" indent="-171450">
              <a:buFont typeface="Arial,Sans-Serif"/>
              <a:buChar char="•"/>
            </a:pPr>
            <a:r>
              <a:rPr lang="en-US" dirty="0"/>
              <a:t>Costs of not addressing a behavior or attitude or issue.</a:t>
            </a:r>
          </a:p>
          <a:p>
            <a:r>
              <a:rPr lang="en-US" b="1" dirty="0"/>
              <a:t>Resilience: </a:t>
            </a:r>
            <a:r>
              <a:rPr lang="en-US" dirty="0"/>
              <a:t>explore stress, how it shows up in our physical, emotional, and social selves and the costs of it. </a:t>
            </a:r>
          </a:p>
          <a:p>
            <a:pPr marL="171450" indent="-171450">
              <a:buFont typeface="Arial,Sans-Serif"/>
              <a:buChar char="•"/>
            </a:pPr>
            <a:r>
              <a:rPr lang="en-US" dirty="0"/>
              <a:t>Learn healthy stress management strategies, the qualities of a resilient mindset, and a powerful tool to move past trauma and chronic stress to stay involved and work through challenges no matter how tough things get.</a:t>
            </a:r>
          </a:p>
          <a:p>
            <a:r>
              <a:rPr lang="en-US" b="1" dirty="0">
                <a:cs typeface="Calibri"/>
              </a:rPr>
              <a:t>Negotiation: </a:t>
            </a:r>
            <a:r>
              <a:rPr lang="en-US" dirty="0">
                <a:cs typeface="Calibri"/>
              </a:rPr>
              <a:t>Explore your natural approach to negotiations and discover the power of building the relationship to find the solution that results in a win-win.</a:t>
            </a:r>
            <a:endParaRPr lang="en-US" b="1" dirty="0">
              <a:cs typeface="Calibri"/>
            </a:endParaRPr>
          </a:p>
          <a:p>
            <a:endParaRPr lang="en-US" dirty="0"/>
          </a:p>
          <a:p>
            <a:r>
              <a:rPr lang="en-US" dirty="0"/>
              <a:t>I’m going to highlight a few ideas from these modules today so you get a brief glimpse of the premise of each workshop. </a:t>
            </a:r>
          </a:p>
          <a:p>
            <a:endParaRPr lang="en-US" dirty="0">
              <a:cs typeface="Calibri"/>
            </a:endParaRPr>
          </a:p>
        </p:txBody>
      </p:sp>
      <p:sp>
        <p:nvSpPr>
          <p:cNvPr id="4" name="Slide Number Placeholder 3"/>
          <p:cNvSpPr>
            <a:spLocks noGrp="1"/>
          </p:cNvSpPr>
          <p:nvPr>
            <p:ph type="sldNum" sz="quarter" idx="5"/>
          </p:nvPr>
        </p:nvSpPr>
        <p:spPr/>
        <p:txBody>
          <a:bodyPr/>
          <a:lstStyle/>
          <a:p>
            <a:fld id="{87F1D618-9248-3843-A4C7-7CE50B26F302}" type="slidenum">
              <a:rPr lang="en-US" smtClean="0"/>
              <a:t>6</a:t>
            </a:fld>
            <a:endParaRPr lang="en-US"/>
          </a:p>
        </p:txBody>
      </p:sp>
    </p:spTree>
    <p:extLst>
      <p:ext uri="{BB962C8B-B14F-4D97-AF65-F5344CB8AC3E}">
        <p14:creationId xmlns:p14="http://schemas.microsoft.com/office/powerpoint/2010/main" val="3815383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our Foundations course we start with a couple principles. </a:t>
            </a:r>
            <a:endParaRPr lang="en-US"/>
          </a:p>
          <a:p>
            <a:endParaRPr lang="en-US"/>
          </a:p>
          <a:p>
            <a:r>
              <a:rPr lang="en-US"/>
              <a:t>A core belief at Fierce is that: </a:t>
            </a:r>
            <a:endParaRPr lang="en-US">
              <a:cs typeface="Calibri"/>
            </a:endParaRPr>
          </a:p>
          <a:p>
            <a:r>
              <a:rPr lang="en-US"/>
              <a:t>Our careers, our companies, our relationships and our lives succeed or fail, gradually then suddenly, one conversation at a time.</a:t>
            </a:r>
          </a:p>
          <a:p>
            <a:endParaRPr lang="en-US"/>
          </a:p>
          <a:p>
            <a:r>
              <a:rPr lang="en-US"/>
              <a:t>On the failing side, how did we lose that client who accounted for 20% of our sales? How did we lose that key employee for whom we had great plans? How did we lose that personal relationships that we were not prepared to lose? We lost that customer, employee, and relationship gradually, then suddenly, one failed, or missing conversation at a time. In fact, it is often the missing conversations that are most costly.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DE5E6497-4232-427A-AEB6-A64F66EB84B8}" type="slidenum">
              <a:rPr lang="en-US" smtClean="0"/>
              <a:t>7</a:t>
            </a:fld>
            <a:endParaRPr lang="en-US"/>
          </a:p>
        </p:txBody>
      </p:sp>
    </p:spTree>
    <p:extLst>
      <p:ext uri="{BB962C8B-B14F-4D97-AF65-F5344CB8AC3E}">
        <p14:creationId xmlns:p14="http://schemas.microsoft.com/office/powerpoint/2010/main" val="3982456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key principles of Fierce is that the quality of the conversation affects the quality of the relationship we have with our colleagues. In other words, the conversation is not about the relationship, it is the relationship.</a:t>
            </a:r>
          </a:p>
          <a:p>
            <a:endParaRPr lang="en-US"/>
          </a:p>
          <a:p>
            <a:r>
              <a:rPr lang="en-US"/>
              <a:t>Take a moment to think about a recent conversation you had. It could be a family member or coworker. In your mind, how would you describe the quality of the conversation? Meaningful? Deep? Surface level? A waste of time? Now think about the relationship you have with that person. Is it meaningful, deep, trusting? Or is it distant, and lacking?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DE5E6497-4232-427A-AEB6-A64F66EB84B8}" type="slidenum">
              <a:rPr lang="en-US" smtClean="0"/>
              <a:t>8</a:t>
            </a:fld>
            <a:endParaRPr lang="en-US"/>
          </a:p>
        </p:txBody>
      </p:sp>
    </p:spTree>
    <p:extLst>
      <p:ext uri="{BB962C8B-B14F-4D97-AF65-F5344CB8AC3E}">
        <p14:creationId xmlns:p14="http://schemas.microsoft.com/office/powerpoint/2010/main" val="396821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first foundations program, we’ll learn these 4 objectives to a fierce conversation. </a:t>
            </a:r>
          </a:p>
          <a:p>
            <a:endParaRPr lang="en-US"/>
          </a:p>
          <a:p>
            <a:r>
              <a:rPr lang="en-US"/>
              <a:t>Interrogate Reality: we all have multiple truths – and the first objective of a fierce conversation is to uncover them. </a:t>
            </a:r>
          </a:p>
          <a:p>
            <a:r>
              <a:rPr lang="en-US"/>
              <a:t>Provoke Learning: this is where we are not only focused on the other parties recognizing my point of view, but also being open to learning something new that can inform my thinking.</a:t>
            </a:r>
          </a:p>
          <a:p>
            <a:r>
              <a:rPr lang="en-US"/>
              <a:t>Tackle Tough Challenges: this third one specifically targets the missing conversations – why are they missing? Because they’re tough to have. </a:t>
            </a:r>
          </a:p>
          <a:p>
            <a:r>
              <a:rPr lang="en-US"/>
              <a:t>Enrich Relationships: the is often the most overlooked aspect of a Fierce Conversation…are you enriching the relationship? There is a person that you are talking with. And in every conversation you have the ability to build trust or take away trust. Are you enriching the relationship with every conversation that you have with someone? Do they seem to want to come back and connect with you more?</a:t>
            </a:r>
          </a:p>
          <a:p>
            <a:endParaRPr lang="en-US"/>
          </a:p>
          <a:p>
            <a:r>
              <a:rPr lang="en-US"/>
              <a:t>The foundations workshop sets the stage for all the future tools in having better conversations. </a:t>
            </a:r>
          </a:p>
        </p:txBody>
      </p:sp>
      <p:sp>
        <p:nvSpPr>
          <p:cNvPr id="4" name="Slide Number Placeholder 3"/>
          <p:cNvSpPr>
            <a:spLocks noGrp="1"/>
          </p:cNvSpPr>
          <p:nvPr>
            <p:ph type="sldNum" sz="quarter" idx="5"/>
          </p:nvPr>
        </p:nvSpPr>
        <p:spPr/>
        <p:txBody>
          <a:bodyPr/>
          <a:lstStyle/>
          <a:p>
            <a:fld id="{DE5E6497-4232-427A-AEB6-A64F66EB84B8}" type="slidenum">
              <a:rPr lang="en-US" smtClean="0"/>
              <a:t>9</a:t>
            </a:fld>
            <a:endParaRPr lang="en-US"/>
          </a:p>
        </p:txBody>
      </p:sp>
    </p:spTree>
    <p:extLst>
      <p:ext uri="{BB962C8B-B14F-4D97-AF65-F5344CB8AC3E}">
        <p14:creationId xmlns:p14="http://schemas.microsoft.com/office/powerpoint/2010/main" val="556807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9359A-9832-E44F-93AB-B210BE9A5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47911-00B6-C141-9C25-371B9618C4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43385E-6A4A-7745-86D6-2FF76D823BA7}"/>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616F2368-0E54-9F43-8BFB-4E541C861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ABC11-3FB7-D64A-A5AD-CB57A674A026}"/>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4106349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2997-A1D4-1249-B7CB-AE00F3B71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2DAE63-A7DF-584E-9CD4-C5D5E1827C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3D01B-0D7E-1447-B8E6-384E0C910BC5}"/>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18C2C6D1-AA10-624E-87E2-A670676F6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0A16F-654D-CF4C-B086-9A284DC80034}"/>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111420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D6663B-9667-0B41-B536-293187863C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B6A39A-67EF-314C-B8DD-DCBB82B32F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9CC18-9079-2D4B-9B1A-7D413ECB4967}"/>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1F032994-EAD4-1242-9274-42C074A6FB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764C1-80AB-724C-8ADE-C6930A5F287F}"/>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1401410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E580-4163-418A-8EB2-6115BEC8BCB1}"/>
              </a:ext>
            </a:extLst>
          </p:cNvPr>
          <p:cNvSpPr>
            <a:spLocks noGrp="1"/>
          </p:cNvSpPr>
          <p:nvPr>
            <p:ph type="ctrTitle"/>
          </p:nvPr>
        </p:nvSpPr>
        <p:spPr>
          <a:xfrm>
            <a:off x="1524000" y="2115140"/>
            <a:ext cx="9144000" cy="2387600"/>
          </a:xfrm>
          <a:prstGeom prst="rect">
            <a:avLst/>
          </a:prstGeom>
        </p:spPr>
        <p:txBody>
          <a:bodyPr anchor="b"/>
          <a:lstStyle>
            <a:lvl1pPr algn="ctr">
              <a:defRPr sz="4500"/>
            </a:lvl1pPr>
          </a:lstStyle>
          <a:p>
            <a:r>
              <a:rPr lang="en-US"/>
              <a:t>Click to edit Master title style</a:t>
            </a:r>
          </a:p>
        </p:txBody>
      </p:sp>
    </p:spTree>
    <p:extLst>
      <p:ext uri="{BB962C8B-B14F-4D97-AF65-F5344CB8AC3E}">
        <p14:creationId xmlns:p14="http://schemas.microsoft.com/office/powerpoint/2010/main" val="2424108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2F45-8E37-E24C-879C-9DD3DE937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047A0C-D348-7B42-8D9A-69AE23A1B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7FC9-E0DC-4E42-A54F-658CECABA3F9}"/>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F9C5E807-16A0-F444-B735-2139625AC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E34B-5E65-2F43-826C-200FD4934803}"/>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301199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7EF84-2CC9-7D4B-88BC-EFBEBCAED7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B8111-ED5F-8942-A453-23E2F7716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B7A46-1BDE-9F44-96A6-4CA0F9E0124B}"/>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8EC917E8-C8D8-D641-A638-F356257E1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8A54E-C64D-8341-94A6-88E95F12E3EB}"/>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48356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D143-AB73-FE4E-804F-C62F60E99C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0F5EB-3C0F-544D-B85A-0C1FA55682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DBB312-80E8-4149-B606-F6B02D9E6C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3C009C-AE5C-784A-9884-FA8B85B718C9}"/>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6" name="Footer Placeholder 5">
            <a:extLst>
              <a:ext uri="{FF2B5EF4-FFF2-40B4-BE49-F238E27FC236}">
                <a16:creationId xmlns:a16="http://schemas.microsoft.com/office/drawing/2014/main" id="{3EFD2B06-FFC2-2349-A277-7C9F801F8E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17A90-F67B-114E-BF9B-0A5DD7594C3E}"/>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78860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8E87-887D-A14A-BD2D-C63D8E1FD0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44C97F-727C-3744-A0FC-7BB3120515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F56DA8-D8B4-8449-B6A6-71F25C06F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1B90AA-B550-1844-A859-439342F88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03466-AC4E-7741-B4A6-0196DF5445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466CF1-2692-8F42-A432-C5F023953433}"/>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8" name="Footer Placeholder 7">
            <a:extLst>
              <a:ext uri="{FF2B5EF4-FFF2-40B4-BE49-F238E27FC236}">
                <a16:creationId xmlns:a16="http://schemas.microsoft.com/office/drawing/2014/main" id="{A8715CD9-5572-4D47-B7E3-9669D615D6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B5367B-0AFB-0D45-BF2E-E2F5C6BB7AC5}"/>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262352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68FF-3B4E-6341-B849-C2D56228B3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0049D3-D1C4-8544-A4A0-1E8FAB3F701D}"/>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4" name="Footer Placeholder 3">
            <a:extLst>
              <a:ext uri="{FF2B5EF4-FFF2-40B4-BE49-F238E27FC236}">
                <a16:creationId xmlns:a16="http://schemas.microsoft.com/office/drawing/2014/main" id="{FA0BFEA2-DF43-B243-B214-193F359FCC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EF2260-C18F-B647-97E4-9C2767147EC6}"/>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15746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D138-85E3-E04B-B582-A5FC70EC0664}"/>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3" name="Footer Placeholder 2">
            <a:extLst>
              <a:ext uri="{FF2B5EF4-FFF2-40B4-BE49-F238E27FC236}">
                <a16:creationId xmlns:a16="http://schemas.microsoft.com/office/drawing/2014/main" id="{36887882-4C06-B748-8E32-C0D0D425BE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89E231-3C8C-1C43-851D-4F2356AFD71C}"/>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358763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D5F3-39DF-B34B-9F70-C647192B8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94901D-3923-DA4C-9EBE-6567505589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96B6B8-D36E-8C4D-8094-1FAB16DB6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6C53A-77D5-B343-A666-0242B9B1E687}"/>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6" name="Footer Placeholder 5">
            <a:extLst>
              <a:ext uri="{FF2B5EF4-FFF2-40B4-BE49-F238E27FC236}">
                <a16:creationId xmlns:a16="http://schemas.microsoft.com/office/drawing/2014/main" id="{F6D0153F-D3FC-DB40-8339-0A4011BFC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155B4F-C8FA-8842-9771-265CAAAA4DE7}"/>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73563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83E2-9165-3043-9840-491CA6D99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234E4-80C6-9747-AD03-A877D2BD14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4E0294-5AE2-DF4F-A50B-EB30FEA9B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05B20-2906-8746-9C16-4B0641AD6105}"/>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6" name="Footer Placeholder 5">
            <a:extLst>
              <a:ext uri="{FF2B5EF4-FFF2-40B4-BE49-F238E27FC236}">
                <a16:creationId xmlns:a16="http://schemas.microsoft.com/office/drawing/2014/main" id="{2B8D8A59-3E97-8643-B84C-C81DE8BD3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63CA4-89A6-7B46-A253-559A302380FC}"/>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740606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B19A6-8DF4-2E47-B06F-5DBCBB464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F92F2A-7EFA-1F45-BA6E-6899BC35C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65042-A386-8248-9BFF-7972C33AAC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A9E1060F-F8BD-9743-B5F6-E137568F84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0E64C9-E3A8-5244-AD0A-B3F7E98A8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7F2B4-CD6A-A940-B790-954D9ACCA6C8}" type="slidenum">
              <a:rPr lang="en-US" smtClean="0"/>
              <a:t>‹#›</a:t>
            </a:fld>
            <a:endParaRPr lang="en-US"/>
          </a:p>
        </p:txBody>
      </p:sp>
    </p:spTree>
    <p:extLst>
      <p:ext uri="{BB962C8B-B14F-4D97-AF65-F5344CB8AC3E}">
        <p14:creationId xmlns:p14="http://schemas.microsoft.com/office/powerpoint/2010/main" val="1277159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4">
            <a:extLst>
              <a:ext uri="{FF2B5EF4-FFF2-40B4-BE49-F238E27FC236}">
                <a16:creationId xmlns:a16="http://schemas.microsoft.com/office/drawing/2014/main" id="{D0B17072-63B5-2046-AD29-72BF223A37FE}"/>
              </a:ext>
            </a:extLst>
          </p:cNvPr>
          <p:cNvSpPr/>
          <p:nvPr/>
        </p:nvSpPr>
        <p:spPr>
          <a:xfrm rot="5400000">
            <a:off x="657142" y="-686179"/>
            <a:ext cx="6865257" cy="8237614"/>
          </a:xfrm>
          <a:custGeom>
            <a:avLst/>
            <a:gdLst>
              <a:gd name="connsiteX0" fmla="*/ 0 w 8208579"/>
              <a:gd name="connsiteY0" fmla="*/ 8208579 h 8208579"/>
              <a:gd name="connsiteX1" fmla="*/ 0 w 8208579"/>
              <a:gd name="connsiteY1" fmla="*/ 0 h 8208579"/>
              <a:gd name="connsiteX2" fmla="*/ 8208579 w 8208579"/>
              <a:gd name="connsiteY2" fmla="*/ 8208579 h 8208579"/>
              <a:gd name="connsiteX3" fmla="*/ 0 w 8208579"/>
              <a:gd name="connsiteY3" fmla="*/ 8208579 h 8208579"/>
              <a:gd name="connsiteX0" fmla="*/ 0 w 8208579"/>
              <a:gd name="connsiteY0" fmla="*/ 8208579 h 8208579"/>
              <a:gd name="connsiteX1" fmla="*/ 0 w 8208579"/>
              <a:gd name="connsiteY1" fmla="*/ 0 h 8208579"/>
              <a:gd name="connsiteX2" fmla="*/ 6865257 w 8208579"/>
              <a:gd name="connsiteY2" fmla="*/ 6873265 h 8208579"/>
              <a:gd name="connsiteX3" fmla="*/ 8208579 w 8208579"/>
              <a:gd name="connsiteY3" fmla="*/ 8208579 h 8208579"/>
              <a:gd name="connsiteX4" fmla="*/ 0 w 8208579"/>
              <a:gd name="connsiteY4" fmla="*/ 8208579 h 8208579"/>
              <a:gd name="connsiteX0" fmla="*/ 0 w 6916808"/>
              <a:gd name="connsiteY0" fmla="*/ 8208579 h 8237608"/>
              <a:gd name="connsiteX1" fmla="*/ 0 w 6916808"/>
              <a:gd name="connsiteY1" fmla="*/ 0 h 8237608"/>
              <a:gd name="connsiteX2" fmla="*/ 6865257 w 6916808"/>
              <a:gd name="connsiteY2" fmla="*/ 6873265 h 8237608"/>
              <a:gd name="connsiteX3" fmla="*/ 6916808 w 6916808"/>
              <a:gd name="connsiteY3" fmla="*/ 8237608 h 8237608"/>
              <a:gd name="connsiteX4" fmla="*/ 0 w 6916808"/>
              <a:gd name="connsiteY4" fmla="*/ 8208579 h 8237608"/>
              <a:gd name="connsiteX0" fmla="*/ 0 w 6931323"/>
              <a:gd name="connsiteY0" fmla="*/ 8208579 h 8237608"/>
              <a:gd name="connsiteX1" fmla="*/ 0 w 6931323"/>
              <a:gd name="connsiteY1" fmla="*/ 0 h 8237608"/>
              <a:gd name="connsiteX2" fmla="*/ 6865257 w 6931323"/>
              <a:gd name="connsiteY2" fmla="*/ 6873265 h 8237608"/>
              <a:gd name="connsiteX3" fmla="*/ 6931323 w 6931323"/>
              <a:gd name="connsiteY3" fmla="*/ 8237608 h 8237608"/>
              <a:gd name="connsiteX4" fmla="*/ 0 w 6931323"/>
              <a:gd name="connsiteY4" fmla="*/ 8208579 h 8237608"/>
              <a:gd name="connsiteX0" fmla="*/ 0 w 6865542"/>
              <a:gd name="connsiteY0" fmla="*/ 8208579 h 8237611"/>
              <a:gd name="connsiteX1" fmla="*/ 0 w 6865542"/>
              <a:gd name="connsiteY1" fmla="*/ 0 h 8237611"/>
              <a:gd name="connsiteX2" fmla="*/ 6865257 w 6865542"/>
              <a:gd name="connsiteY2" fmla="*/ 6873265 h 8237611"/>
              <a:gd name="connsiteX3" fmla="*/ 6865542 w 6865542"/>
              <a:gd name="connsiteY3" fmla="*/ 8237611 h 8237611"/>
              <a:gd name="connsiteX4" fmla="*/ 0 w 6865542"/>
              <a:gd name="connsiteY4" fmla="*/ 8208579 h 8237611"/>
              <a:gd name="connsiteX0" fmla="*/ 0 w 6865257"/>
              <a:gd name="connsiteY0" fmla="*/ 8208579 h 8237614"/>
              <a:gd name="connsiteX1" fmla="*/ 0 w 6865257"/>
              <a:gd name="connsiteY1" fmla="*/ 0 h 8237614"/>
              <a:gd name="connsiteX2" fmla="*/ 6865257 w 6865257"/>
              <a:gd name="connsiteY2" fmla="*/ 6873265 h 8237614"/>
              <a:gd name="connsiteX3" fmla="*/ 6852388 w 6865257"/>
              <a:gd name="connsiteY3" fmla="*/ 8237614 h 8237614"/>
              <a:gd name="connsiteX4" fmla="*/ 0 w 6865257"/>
              <a:gd name="connsiteY4" fmla="*/ 8208579 h 823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5257" h="8237614">
                <a:moveTo>
                  <a:pt x="0" y="8208579"/>
                </a:moveTo>
                <a:lnTo>
                  <a:pt x="0" y="0"/>
                </a:lnTo>
                <a:lnTo>
                  <a:pt x="6865257" y="6873265"/>
                </a:lnTo>
                <a:lnTo>
                  <a:pt x="6852388" y="8237614"/>
                </a:lnTo>
                <a:lnTo>
                  <a:pt x="0" y="8208579"/>
                </a:lnTo>
                <a:close/>
              </a:path>
            </a:pathLst>
          </a:custGeom>
          <a:blipFill dpi="0" rotWithShape="0">
            <a:blip r:embed="rId4">
              <a:extLst>
                <a:ext uri="{28A0092B-C50C-407E-A947-70E740481C1C}">
                  <a14:useLocalDpi xmlns:a14="http://schemas.microsoft.com/office/drawing/2010/main" val="0"/>
                </a:ext>
              </a:extLst>
            </a:blip>
            <a:srcRect/>
            <a:stretch>
              <a:fillRect l="-25273" r="-3796" b="-32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11103D33-DF07-7945-AC28-57AA17A42196}"/>
              </a:ext>
            </a:extLst>
          </p:cNvPr>
          <p:cNvSpPr/>
          <p:nvPr/>
        </p:nvSpPr>
        <p:spPr>
          <a:xfrm flipH="1">
            <a:off x="11074400" y="5740400"/>
            <a:ext cx="1117600" cy="1117600"/>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clipart, vector graphics&#10;&#10;Description automatically generated">
            <a:extLst>
              <a:ext uri="{FF2B5EF4-FFF2-40B4-BE49-F238E27FC236}">
                <a16:creationId xmlns:a16="http://schemas.microsoft.com/office/drawing/2014/main" id="{BB466ED2-4DE3-F141-B537-10800AFE33D4}"/>
              </a:ext>
            </a:extLst>
          </p:cNvPr>
          <p:cNvPicPr>
            <a:picLocks noChangeAspect="1"/>
          </p:cNvPicPr>
          <p:nvPr/>
        </p:nvPicPr>
        <p:blipFill>
          <a:blip r:embed="rId5"/>
          <a:stretch>
            <a:fillRect/>
          </a:stretch>
        </p:blipFill>
        <p:spPr>
          <a:xfrm>
            <a:off x="5279724" y="4175477"/>
            <a:ext cx="1092200" cy="584200"/>
          </a:xfrm>
          <a:prstGeom prst="rect">
            <a:avLst/>
          </a:prstGeom>
          <a:solidFill>
            <a:srgbClr val="F9F9F9"/>
          </a:solidFill>
        </p:spPr>
      </p:pic>
      <p:cxnSp>
        <p:nvCxnSpPr>
          <p:cNvPr id="7" name="Straight Connector 6">
            <a:extLst>
              <a:ext uri="{FF2B5EF4-FFF2-40B4-BE49-F238E27FC236}">
                <a16:creationId xmlns:a16="http://schemas.microsoft.com/office/drawing/2014/main" id="{69C73A59-343B-9943-B628-7A0E132800D8}"/>
              </a:ext>
            </a:extLst>
          </p:cNvPr>
          <p:cNvCxnSpPr>
            <a:cxnSpLocks/>
          </p:cNvCxnSpPr>
          <p:nvPr/>
        </p:nvCxnSpPr>
        <p:spPr>
          <a:xfrm>
            <a:off x="6623530" y="4175477"/>
            <a:ext cx="0" cy="58420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6A9D65B-3414-B040-B1F0-3B416EF8683B}"/>
              </a:ext>
            </a:extLst>
          </p:cNvPr>
          <p:cNvSpPr txBox="1"/>
          <p:nvPr/>
        </p:nvSpPr>
        <p:spPr>
          <a:xfrm>
            <a:off x="6798487" y="4175477"/>
            <a:ext cx="557509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FIERCE CONVERSATIONS</a:t>
            </a:r>
          </a:p>
        </p:txBody>
      </p:sp>
    </p:spTree>
    <p:custDataLst>
      <p:tags r:id="rId1"/>
    </p:custDataLst>
    <p:extLst>
      <p:ext uri="{BB962C8B-B14F-4D97-AF65-F5344CB8AC3E}">
        <p14:creationId xmlns:p14="http://schemas.microsoft.com/office/powerpoint/2010/main" val="1996223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8F632D87-8F0A-6A49-A08A-DB698545B129}"/>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6">
            <a:extLst>
              <a:ext uri="{FF2B5EF4-FFF2-40B4-BE49-F238E27FC236}">
                <a16:creationId xmlns:a16="http://schemas.microsoft.com/office/drawing/2014/main" id="{DC735667-2C85-CA4A-96C7-0635A43D6852}"/>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EA52C059-251E-A642-94E2-24DE8AAD4EA9}"/>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5538B69-1964-F648-8A70-C1545B7C21E9}"/>
              </a:ext>
            </a:extLst>
          </p:cNvPr>
          <p:cNvSpPr txBox="1"/>
          <p:nvPr/>
        </p:nvSpPr>
        <p:spPr>
          <a:xfrm>
            <a:off x="249677" y="866512"/>
            <a:ext cx="4858896" cy="2308324"/>
          </a:xfrm>
          <a:prstGeom prst="rect">
            <a:avLst/>
          </a:prstGeom>
          <a:noFill/>
        </p:spPr>
        <p:txBody>
          <a:bodyPr wrap="square" rtlCol="0">
            <a:spAutoFit/>
          </a:bodyPr>
          <a:lstStyle/>
          <a:p>
            <a:pPr algn="r"/>
            <a:r>
              <a:rPr lang="en-US" sz="4800" b="1" dirty="0">
                <a:solidFill>
                  <a:srgbClr val="E2773C"/>
                </a:solidFill>
                <a:latin typeface="Arial" panose="020B0604020202020204" pitchFamily="34" charset="0"/>
                <a:cs typeface="Arial" panose="020B0604020202020204" pitchFamily="34" charset="0"/>
              </a:rPr>
              <a:t>Coaching conversation steps</a:t>
            </a:r>
          </a:p>
        </p:txBody>
      </p:sp>
      <p:sp>
        <p:nvSpPr>
          <p:cNvPr id="8" name="TextBox 7">
            <a:extLst>
              <a:ext uri="{FF2B5EF4-FFF2-40B4-BE49-F238E27FC236}">
                <a16:creationId xmlns:a16="http://schemas.microsoft.com/office/drawing/2014/main" id="{A5DF736D-3542-EA47-B2D3-E5868F9B9FF9}"/>
              </a:ext>
            </a:extLst>
          </p:cNvPr>
          <p:cNvSpPr txBox="1"/>
          <p:nvPr/>
        </p:nvSpPr>
        <p:spPr>
          <a:xfrm>
            <a:off x="5588899" y="2482214"/>
            <a:ext cx="5383901" cy="3631763"/>
          </a:xfrm>
          <a:prstGeom prst="rect">
            <a:avLst/>
          </a:prstGeom>
          <a:noFill/>
        </p:spPr>
        <p:txBody>
          <a:bodyPr wrap="square" rtlCol="0">
            <a:spAutoFit/>
          </a:bodyPr>
          <a:lstStyle/>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Identify the issue</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Clarify the issue</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Determine current impact</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Determine future implications</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What is your personal contribution (DNA)?</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Describe the ideal outcome</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Commit to action</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451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1AAC2352-F3A9-144A-8A9C-5355E31E26C6}"/>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6">
            <a:extLst>
              <a:ext uri="{FF2B5EF4-FFF2-40B4-BE49-F238E27FC236}">
                <a16:creationId xmlns:a16="http://schemas.microsoft.com/office/drawing/2014/main" id="{C3386A52-B18B-FF44-AD1C-B1727C660B15}"/>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blipFill dpi="0" rotWithShape="1">
            <a:blip r:embed="rId3">
              <a:extLst>
                <a:ext uri="{28A0092B-C50C-407E-A947-70E740481C1C}">
                  <a14:useLocalDpi xmlns:a14="http://schemas.microsoft.com/office/drawing/2010/main" val="0"/>
                </a:ext>
              </a:extLst>
            </a:blip>
            <a:srcRect/>
            <a:stretch>
              <a:fillRect l="-5220" t="3357" r="-11287" b="-34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7023A1D7-9236-1E4A-9C1A-D5F7AAD2D394}"/>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AFCC88-0284-FA4F-8A86-11AEBDA86683}"/>
              </a:ext>
            </a:extLst>
          </p:cNvPr>
          <p:cNvSpPr txBox="1"/>
          <p:nvPr/>
        </p:nvSpPr>
        <p:spPr>
          <a:xfrm>
            <a:off x="-194552" y="866512"/>
            <a:ext cx="5303126" cy="2308324"/>
          </a:xfrm>
          <a:prstGeom prst="rect">
            <a:avLst/>
          </a:prstGeom>
          <a:noFill/>
        </p:spPr>
        <p:txBody>
          <a:bodyPr wrap="square" rtlCol="0">
            <a:spAutoFit/>
          </a:bodyPr>
          <a:lstStyle/>
          <a:p>
            <a:pPr algn="r"/>
            <a:r>
              <a:rPr lang="en-US" sz="4800" b="1" dirty="0">
                <a:solidFill>
                  <a:srgbClr val="E2773C"/>
                </a:solidFill>
                <a:latin typeface="Arial" panose="020B0604020202020204" pitchFamily="34" charset="0"/>
                <a:cs typeface="Arial" panose="020B0604020202020204" pitchFamily="34" charset="0"/>
              </a:rPr>
              <a:t>Waypoints:</a:t>
            </a:r>
          </a:p>
          <a:p>
            <a:pPr algn="r"/>
            <a:r>
              <a:rPr lang="en-US" sz="4800" b="1" dirty="0">
                <a:solidFill>
                  <a:srgbClr val="E2773C"/>
                </a:solidFill>
                <a:latin typeface="Arial" panose="020B0604020202020204" pitchFamily="34" charset="0"/>
                <a:cs typeface="Arial" panose="020B0604020202020204" pitchFamily="34" charset="0"/>
              </a:rPr>
              <a:t>Mapping the journey</a:t>
            </a:r>
          </a:p>
        </p:txBody>
      </p:sp>
    </p:spTree>
    <p:extLst>
      <p:ext uri="{BB962C8B-B14F-4D97-AF65-F5344CB8AC3E}">
        <p14:creationId xmlns:p14="http://schemas.microsoft.com/office/powerpoint/2010/main" val="355367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D139CDA7-8C19-6448-BFFF-F75B9273A78D}"/>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6">
            <a:extLst>
              <a:ext uri="{FF2B5EF4-FFF2-40B4-BE49-F238E27FC236}">
                <a16:creationId xmlns:a16="http://schemas.microsoft.com/office/drawing/2014/main" id="{DE40F6AB-9312-0844-980B-99E220998355}"/>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74423D32-163C-DE48-B160-3DFAF21DF0FE}"/>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A82EF25-5AE8-1141-8A68-73B6EEA1C006}"/>
              </a:ext>
            </a:extLst>
          </p:cNvPr>
          <p:cNvSpPr txBox="1"/>
          <p:nvPr/>
        </p:nvSpPr>
        <p:spPr>
          <a:xfrm>
            <a:off x="719846" y="866512"/>
            <a:ext cx="4388727" cy="1569660"/>
          </a:xfrm>
          <a:prstGeom prst="rect">
            <a:avLst/>
          </a:prstGeom>
          <a:noFill/>
        </p:spPr>
        <p:txBody>
          <a:bodyPr wrap="square" rtlCol="0">
            <a:spAutoFit/>
          </a:bodyPr>
          <a:lstStyle/>
          <a:p>
            <a:pPr algn="r"/>
            <a:r>
              <a:rPr lang="en-US" sz="4800" b="1" dirty="0">
                <a:solidFill>
                  <a:srgbClr val="E2773C"/>
                </a:solidFill>
                <a:latin typeface="Arial" panose="020B0604020202020204" pitchFamily="34" charset="0"/>
                <a:cs typeface="Arial" panose="020B0604020202020204" pitchFamily="34" charset="0"/>
              </a:rPr>
              <a:t>Giving feedback</a:t>
            </a:r>
          </a:p>
        </p:txBody>
      </p:sp>
      <p:sp>
        <p:nvSpPr>
          <p:cNvPr id="8" name="TextBox 7">
            <a:extLst>
              <a:ext uri="{FF2B5EF4-FFF2-40B4-BE49-F238E27FC236}">
                <a16:creationId xmlns:a16="http://schemas.microsoft.com/office/drawing/2014/main" id="{0EA6FC2D-F2F3-7447-A6AE-7EBA6C13BA9D}"/>
              </a:ext>
            </a:extLst>
          </p:cNvPr>
          <p:cNvSpPr txBox="1"/>
          <p:nvPr/>
        </p:nvSpPr>
        <p:spPr>
          <a:xfrm>
            <a:off x="2914209" y="3244334"/>
            <a:ext cx="1415772" cy="369332"/>
          </a:xfrm>
          <a:prstGeom prst="rect">
            <a:avLst/>
          </a:prstGeom>
          <a:noFill/>
        </p:spPr>
        <p:txBody>
          <a:bodyPr wrap="none" rtlCol="0">
            <a:spAutoFit/>
          </a:bodyPr>
          <a:lstStyle/>
          <a:p>
            <a:r>
              <a:rPr lang="en-US" b="1" dirty="0">
                <a:solidFill>
                  <a:srgbClr val="333333"/>
                </a:solidFill>
                <a:latin typeface="Arial" panose="020B0604020202020204" pitchFamily="34" charset="0"/>
                <a:cs typeface="Arial" panose="020B0604020202020204" pitchFamily="34" charset="0"/>
              </a:rPr>
              <a:t>Experience</a:t>
            </a:r>
          </a:p>
        </p:txBody>
      </p:sp>
      <p:sp>
        <p:nvSpPr>
          <p:cNvPr id="9" name="TextBox 8">
            <a:extLst>
              <a:ext uri="{FF2B5EF4-FFF2-40B4-BE49-F238E27FC236}">
                <a16:creationId xmlns:a16="http://schemas.microsoft.com/office/drawing/2014/main" id="{8AD3A405-A6DC-A94A-9EAE-C6DEDA1DB212}"/>
              </a:ext>
            </a:extLst>
          </p:cNvPr>
          <p:cNvSpPr txBox="1"/>
          <p:nvPr/>
        </p:nvSpPr>
        <p:spPr>
          <a:xfrm>
            <a:off x="2914209" y="4478985"/>
            <a:ext cx="1031051" cy="369332"/>
          </a:xfrm>
          <a:prstGeom prst="rect">
            <a:avLst/>
          </a:prstGeom>
          <a:noFill/>
        </p:spPr>
        <p:txBody>
          <a:bodyPr wrap="none" rtlCol="0">
            <a:spAutoFit/>
          </a:bodyPr>
          <a:lstStyle/>
          <a:p>
            <a:r>
              <a:rPr lang="en-US" b="1" dirty="0">
                <a:solidFill>
                  <a:srgbClr val="333333"/>
                </a:solidFill>
                <a:latin typeface="Arial" panose="020B0604020202020204" pitchFamily="34" charset="0"/>
                <a:cs typeface="Arial" panose="020B0604020202020204" pitchFamily="34" charset="0"/>
              </a:rPr>
              <a:t>Explore</a:t>
            </a:r>
          </a:p>
        </p:txBody>
      </p:sp>
      <p:sp>
        <p:nvSpPr>
          <p:cNvPr id="10" name="TextBox 9">
            <a:extLst>
              <a:ext uri="{FF2B5EF4-FFF2-40B4-BE49-F238E27FC236}">
                <a16:creationId xmlns:a16="http://schemas.microsoft.com/office/drawing/2014/main" id="{4101A497-431E-4A42-8A11-3F90FBAEB968}"/>
              </a:ext>
            </a:extLst>
          </p:cNvPr>
          <p:cNvSpPr txBox="1"/>
          <p:nvPr/>
        </p:nvSpPr>
        <p:spPr>
          <a:xfrm>
            <a:off x="2914209" y="5713636"/>
            <a:ext cx="1005403" cy="369332"/>
          </a:xfrm>
          <a:prstGeom prst="rect">
            <a:avLst/>
          </a:prstGeom>
          <a:noFill/>
        </p:spPr>
        <p:txBody>
          <a:bodyPr wrap="none" rtlCol="0">
            <a:spAutoFit/>
          </a:bodyPr>
          <a:lstStyle/>
          <a:p>
            <a:r>
              <a:rPr lang="en-US" b="1" dirty="0">
                <a:solidFill>
                  <a:srgbClr val="333333"/>
                </a:solidFill>
                <a:latin typeface="Arial" panose="020B0604020202020204" pitchFamily="34" charset="0"/>
                <a:cs typeface="Arial" panose="020B0604020202020204" pitchFamily="34" charset="0"/>
              </a:rPr>
              <a:t>Explain</a:t>
            </a:r>
          </a:p>
        </p:txBody>
      </p:sp>
      <p:pic>
        <p:nvPicPr>
          <p:cNvPr id="11" name="Picture 10">
            <a:extLst>
              <a:ext uri="{FF2B5EF4-FFF2-40B4-BE49-F238E27FC236}">
                <a16:creationId xmlns:a16="http://schemas.microsoft.com/office/drawing/2014/main" id="{8B7148F3-13C1-3145-A581-009B4AAB3896}"/>
              </a:ext>
            </a:extLst>
          </p:cNvPr>
          <p:cNvPicPr>
            <a:picLocks noChangeAspect="1"/>
          </p:cNvPicPr>
          <p:nvPr/>
        </p:nvPicPr>
        <p:blipFill>
          <a:blip r:embed="rId4"/>
          <a:stretch>
            <a:fillRect/>
          </a:stretch>
        </p:blipFill>
        <p:spPr>
          <a:xfrm>
            <a:off x="1799899" y="2847278"/>
            <a:ext cx="952500" cy="1016000"/>
          </a:xfrm>
          <a:prstGeom prst="rect">
            <a:avLst/>
          </a:prstGeom>
        </p:spPr>
      </p:pic>
      <p:pic>
        <p:nvPicPr>
          <p:cNvPr id="12" name="Picture 11">
            <a:extLst>
              <a:ext uri="{FF2B5EF4-FFF2-40B4-BE49-F238E27FC236}">
                <a16:creationId xmlns:a16="http://schemas.microsoft.com/office/drawing/2014/main" id="{450972CA-5D85-FA4D-B01F-D75E3B0E38F3}"/>
              </a:ext>
            </a:extLst>
          </p:cNvPr>
          <p:cNvPicPr>
            <a:picLocks noChangeAspect="1"/>
          </p:cNvPicPr>
          <p:nvPr/>
        </p:nvPicPr>
        <p:blipFill>
          <a:blip r:embed="rId5"/>
          <a:stretch>
            <a:fillRect/>
          </a:stretch>
        </p:blipFill>
        <p:spPr>
          <a:xfrm>
            <a:off x="1838405" y="4200699"/>
            <a:ext cx="875489" cy="918723"/>
          </a:xfrm>
          <a:prstGeom prst="rect">
            <a:avLst/>
          </a:prstGeom>
        </p:spPr>
      </p:pic>
      <p:pic>
        <p:nvPicPr>
          <p:cNvPr id="13" name="Picture 12">
            <a:extLst>
              <a:ext uri="{FF2B5EF4-FFF2-40B4-BE49-F238E27FC236}">
                <a16:creationId xmlns:a16="http://schemas.microsoft.com/office/drawing/2014/main" id="{287C2CCA-65ED-BC45-A736-C535A5EC9D86}"/>
              </a:ext>
            </a:extLst>
          </p:cNvPr>
          <p:cNvPicPr>
            <a:picLocks noChangeAspect="1"/>
          </p:cNvPicPr>
          <p:nvPr/>
        </p:nvPicPr>
        <p:blipFill>
          <a:blip r:embed="rId6"/>
          <a:stretch>
            <a:fillRect/>
          </a:stretch>
        </p:blipFill>
        <p:spPr>
          <a:xfrm>
            <a:off x="1816788" y="5483488"/>
            <a:ext cx="918723" cy="918723"/>
          </a:xfrm>
          <a:prstGeom prst="rect">
            <a:avLst/>
          </a:prstGeom>
        </p:spPr>
      </p:pic>
    </p:spTree>
    <p:extLst>
      <p:ext uri="{BB962C8B-B14F-4D97-AF65-F5344CB8AC3E}">
        <p14:creationId xmlns:p14="http://schemas.microsoft.com/office/powerpoint/2010/main" val="1673493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3773E7B7-AFF7-A744-AD71-07D43AA14FFD}"/>
              </a:ext>
            </a:extLst>
          </p:cNvPr>
          <p:cNvSpPr/>
          <p:nvPr/>
        </p:nvSpPr>
        <p:spPr>
          <a:xfrm rot="5400000">
            <a:off x="125741" y="-125743"/>
            <a:ext cx="2970687" cy="3222171"/>
          </a:xfrm>
          <a:prstGeom prst="rtTriangl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BA80482F-4BF9-B748-9819-2A64D887A548}"/>
              </a:ext>
            </a:extLst>
          </p:cNvPr>
          <p:cNvSpPr/>
          <p:nvPr/>
        </p:nvSpPr>
        <p:spPr>
          <a:xfrm flipH="1">
            <a:off x="11074400" y="5740400"/>
            <a:ext cx="1117600" cy="1117600"/>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F6E551-0258-7A4F-9C75-FC400C8B244F}"/>
              </a:ext>
            </a:extLst>
          </p:cNvPr>
          <p:cNvSpPr txBox="1"/>
          <p:nvPr/>
        </p:nvSpPr>
        <p:spPr>
          <a:xfrm>
            <a:off x="3468789" y="655935"/>
            <a:ext cx="6176415" cy="830997"/>
          </a:xfrm>
          <a:prstGeom prst="rect">
            <a:avLst/>
          </a:prstGeom>
          <a:noFill/>
        </p:spPr>
        <p:txBody>
          <a:bodyPr wrap="square" rtlCol="0">
            <a:spAutoFit/>
          </a:bodyPr>
          <a:lstStyle/>
          <a:p>
            <a:pPr algn="ctr"/>
            <a:r>
              <a:rPr lang="en-US" sz="4800" b="1" dirty="0">
                <a:solidFill>
                  <a:schemeClr val="accent2"/>
                </a:solidFill>
                <a:latin typeface="Arial" panose="020B0604020202020204" pitchFamily="34" charset="0"/>
                <a:cs typeface="Arial" panose="020B0604020202020204" pitchFamily="34" charset="0"/>
              </a:rPr>
              <a:t>Reasons to delegate</a:t>
            </a:r>
          </a:p>
        </p:txBody>
      </p:sp>
      <p:sp>
        <p:nvSpPr>
          <p:cNvPr id="7" name="TextBox 6">
            <a:extLst>
              <a:ext uri="{FF2B5EF4-FFF2-40B4-BE49-F238E27FC236}">
                <a16:creationId xmlns:a16="http://schemas.microsoft.com/office/drawing/2014/main" id="{3785E817-B1CA-ED44-8A33-3A4B29E3613D}"/>
              </a:ext>
            </a:extLst>
          </p:cNvPr>
          <p:cNvSpPr txBox="1"/>
          <p:nvPr/>
        </p:nvSpPr>
        <p:spPr>
          <a:xfrm>
            <a:off x="1154977" y="4884913"/>
            <a:ext cx="2166953" cy="461665"/>
          </a:xfrm>
          <a:prstGeom prst="rect">
            <a:avLst/>
          </a:prstGeom>
          <a:noFill/>
        </p:spPr>
        <p:txBody>
          <a:bodyPr wrap="square" rtlCol="0">
            <a:spAutoFit/>
          </a:bodyPr>
          <a:lstStyle/>
          <a:p>
            <a:pPr algn="ctr"/>
            <a:r>
              <a:rPr lang="en-US" sz="2400" b="1" dirty="0">
                <a:solidFill>
                  <a:srgbClr val="333333"/>
                </a:solidFill>
                <a:latin typeface="Arial" panose="020B0604020202020204" pitchFamily="34" charset="0"/>
                <a:cs typeface="Arial" panose="020B0604020202020204" pitchFamily="34" charset="0"/>
              </a:rPr>
              <a:t>Free up time</a:t>
            </a:r>
          </a:p>
        </p:txBody>
      </p:sp>
      <p:sp>
        <p:nvSpPr>
          <p:cNvPr id="8" name="TextBox 7">
            <a:extLst>
              <a:ext uri="{FF2B5EF4-FFF2-40B4-BE49-F238E27FC236}">
                <a16:creationId xmlns:a16="http://schemas.microsoft.com/office/drawing/2014/main" id="{AA75F8D7-0B75-904D-B1BE-B536594D3221}"/>
              </a:ext>
            </a:extLst>
          </p:cNvPr>
          <p:cNvSpPr txBox="1"/>
          <p:nvPr/>
        </p:nvSpPr>
        <p:spPr>
          <a:xfrm>
            <a:off x="5245058" y="4884913"/>
            <a:ext cx="2312590" cy="461665"/>
          </a:xfrm>
          <a:prstGeom prst="rect">
            <a:avLst/>
          </a:prstGeom>
          <a:noFill/>
        </p:spPr>
        <p:txBody>
          <a:bodyPr wrap="square" rtlCol="0">
            <a:spAutoFit/>
          </a:bodyPr>
          <a:lstStyle/>
          <a:p>
            <a:pPr algn="ctr"/>
            <a:r>
              <a:rPr lang="en-US" sz="2400" b="1" dirty="0">
                <a:solidFill>
                  <a:srgbClr val="333333"/>
                </a:solidFill>
                <a:latin typeface="Arial" panose="020B0604020202020204" pitchFamily="34" charset="0"/>
                <a:cs typeface="Arial" panose="020B0604020202020204" pitchFamily="34" charset="0"/>
              </a:rPr>
              <a:t>Develop other</a:t>
            </a:r>
          </a:p>
        </p:txBody>
      </p:sp>
      <p:sp>
        <p:nvSpPr>
          <p:cNvPr id="9" name="TextBox 8">
            <a:extLst>
              <a:ext uri="{FF2B5EF4-FFF2-40B4-BE49-F238E27FC236}">
                <a16:creationId xmlns:a16="http://schemas.microsoft.com/office/drawing/2014/main" id="{2F4DF2B0-1A3C-FE4A-856D-4D1D67844ACE}"/>
              </a:ext>
            </a:extLst>
          </p:cNvPr>
          <p:cNvSpPr txBox="1"/>
          <p:nvPr/>
        </p:nvSpPr>
        <p:spPr>
          <a:xfrm>
            <a:off x="8640698" y="4884913"/>
            <a:ext cx="3501957" cy="461665"/>
          </a:xfrm>
          <a:prstGeom prst="rect">
            <a:avLst/>
          </a:prstGeom>
          <a:noFill/>
        </p:spPr>
        <p:txBody>
          <a:bodyPr wrap="square" rtlCol="0">
            <a:spAutoFit/>
          </a:bodyPr>
          <a:lstStyle/>
          <a:p>
            <a:pPr algn="ctr"/>
            <a:r>
              <a:rPr lang="en-US" sz="2400" b="1" dirty="0">
                <a:solidFill>
                  <a:srgbClr val="333333"/>
                </a:solidFill>
                <a:latin typeface="Arial" panose="020B0604020202020204" pitchFamily="34" charset="0"/>
                <a:cs typeface="Arial" panose="020B0604020202020204" pitchFamily="34" charset="0"/>
              </a:rPr>
              <a:t>Lead more effectively</a:t>
            </a:r>
          </a:p>
        </p:txBody>
      </p:sp>
      <p:pic>
        <p:nvPicPr>
          <p:cNvPr id="10" name="Picture 9">
            <a:extLst>
              <a:ext uri="{FF2B5EF4-FFF2-40B4-BE49-F238E27FC236}">
                <a16:creationId xmlns:a16="http://schemas.microsoft.com/office/drawing/2014/main" id="{1FA57B3B-400E-0C43-8BA3-4E0BD43F9527}"/>
              </a:ext>
            </a:extLst>
          </p:cNvPr>
          <p:cNvPicPr>
            <a:picLocks noChangeAspect="1"/>
          </p:cNvPicPr>
          <p:nvPr/>
        </p:nvPicPr>
        <p:blipFill>
          <a:blip r:embed="rId3"/>
          <a:stretch>
            <a:fillRect/>
          </a:stretch>
        </p:blipFill>
        <p:spPr>
          <a:xfrm>
            <a:off x="894031" y="2276146"/>
            <a:ext cx="2688843" cy="2265599"/>
          </a:xfrm>
          <a:prstGeom prst="rect">
            <a:avLst/>
          </a:prstGeom>
        </p:spPr>
      </p:pic>
      <p:pic>
        <p:nvPicPr>
          <p:cNvPr id="11" name="Picture 10">
            <a:extLst>
              <a:ext uri="{FF2B5EF4-FFF2-40B4-BE49-F238E27FC236}">
                <a16:creationId xmlns:a16="http://schemas.microsoft.com/office/drawing/2014/main" id="{8CA10EC6-9E4B-FE4B-A5DD-89490188E60A}"/>
              </a:ext>
            </a:extLst>
          </p:cNvPr>
          <p:cNvPicPr>
            <a:picLocks noChangeAspect="1"/>
          </p:cNvPicPr>
          <p:nvPr/>
        </p:nvPicPr>
        <p:blipFill>
          <a:blip r:embed="rId4"/>
          <a:stretch>
            <a:fillRect/>
          </a:stretch>
        </p:blipFill>
        <p:spPr>
          <a:xfrm>
            <a:off x="5056932" y="2282494"/>
            <a:ext cx="2688843" cy="2189882"/>
          </a:xfrm>
          <a:prstGeom prst="rect">
            <a:avLst/>
          </a:prstGeom>
        </p:spPr>
      </p:pic>
      <p:pic>
        <p:nvPicPr>
          <p:cNvPr id="12" name="Picture 11">
            <a:extLst>
              <a:ext uri="{FF2B5EF4-FFF2-40B4-BE49-F238E27FC236}">
                <a16:creationId xmlns:a16="http://schemas.microsoft.com/office/drawing/2014/main" id="{1545CC8D-CA68-284C-9B9F-3E547F38988C}"/>
              </a:ext>
            </a:extLst>
          </p:cNvPr>
          <p:cNvPicPr>
            <a:picLocks noChangeAspect="1"/>
          </p:cNvPicPr>
          <p:nvPr/>
        </p:nvPicPr>
        <p:blipFill>
          <a:blip r:embed="rId5"/>
          <a:stretch>
            <a:fillRect/>
          </a:stretch>
        </p:blipFill>
        <p:spPr>
          <a:xfrm>
            <a:off x="9235382" y="2220146"/>
            <a:ext cx="2312590" cy="2417708"/>
          </a:xfrm>
          <a:prstGeom prst="rect">
            <a:avLst/>
          </a:prstGeom>
        </p:spPr>
      </p:pic>
    </p:spTree>
    <p:extLst>
      <p:ext uri="{BB962C8B-B14F-4D97-AF65-F5344CB8AC3E}">
        <p14:creationId xmlns:p14="http://schemas.microsoft.com/office/powerpoint/2010/main" val="1325510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0BDB8D6C-B3DD-4A46-BE00-6385A0933DED}"/>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6">
            <a:extLst>
              <a:ext uri="{FF2B5EF4-FFF2-40B4-BE49-F238E27FC236}">
                <a16:creationId xmlns:a16="http://schemas.microsoft.com/office/drawing/2014/main" id="{95F72FF4-99A3-6D4D-AB25-F0AFF0A0C5A1}"/>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blipFill dpi="0" rotWithShape="0">
            <a:blip r:embed="rId3">
              <a:extLst>
                <a:ext uri="{28A0092B-C50C-407E-A947-70E740481C1C}">
                  <a14:useLocalDpi xmlns:a14="http://schemas.microsoft.com/office/drawing/2010/main" val="0"/>
                </a:ext>
              </a:extLst>
            </a:blip>
            <a:srcRect/>
            <a:stretch>
              <a:fillRect l="-7690" t="-94" r="-38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5A8D799A-209B-8F4D-8BD7-A6510BFAE7C5}"/>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AF226E-6A57-8647-89F5-1B1A47761A7A}"/>
              </a:ext>
            </a:extLst>
          </p:cNvPr>
          <p:cNvSpPr txBox="1"/>
          <p:nvPr/>
        </p:nvSpPr>
        <p:spPr>
          <a:xfrm>
            <a:off x="249677" y="545330"/>
            <a:ext cx="4858896" cy="2308324"/>
          </a:xfrm>
          <a:prstGeom prst="rect">
            <a:avLst/>
          </a:prstGeom>
          <a:noFill/>
        </p:spPr>
        <p:txBody>
          <a:bodyPr wrap="square" rtlCol="0">
            <a:spAutoFit/>
          </a:bodyPr>
          <a:lstStyle/>
          <a:p>
            <a:pPr algn="r"/>
            <a:r>
              <a:rPr lang="en-US" sz="4800" b="1" dirty="0">
                <a:solidFill>
                  <a:srgbClr val="E2773C"/>
                </a:solidFill>
                <a:latin typeface="Arial" panose="020B0604020202020204" pitchFamily="34" charset="0"/>
                <a:cs typeface="Arial" panose="020B0604020202020204" pitchFamily="34" charset="0"/>
              </a:rPr>
              <a:t>Common reasons not to delegate</a:t>
            </a:r>
          </a:p>
        </p:txBody>
      </p:sp>
      <p:sp>
        <p:nvSpPr>
          <p:cNvPr id="8" name="TextBox 7">
            <a:extLst>
              <a:ext uri="{FF2B5EF4-FFF2-40B4-BE49-F238E27FC236}">
                <a16:creationId xmlns:a16="http://schemas.microsoft.com/office/drawing/2014/main" id="{F69E585B-C875-D944-A63A-A4B62F27B343}"/>
              </a:ext>
            </a:extLst>
          </p:cNvPr>
          <p:cNvSpPr txBox="1"/>
          <p:nvPr/>
        </p:nvSpPr>
        <p:spPr>
          <a:xfrm>
            <a:off x="836579" y="3107818"/>
            <a:ext cx="4124527" cy="3170099"/>
          </a:xfrm>
          <a:prstGeom prst="rect">
            <a:avLst/>
          </a:prstGeom>
          <a:noFill/>
        </p:spPr>
        <p:txBody>
          <a:bodyPr wrap="square" rtlCol="0">
            <a:spAutoFit/>
          </a:bodyPr>
          <a:lstStyle/>
          <a:p>
            <a:pPr algn="r"/>
            <a:r>
              <a:rPr lang="en-US" sz="2000" dirty="0">
                <a:solidFill>
                  <a:srgbClr val="333333"/>
                </a:solidFill>
                <a:latin typeface="Arial" panose="020B0604020202020204" pitchFamily="34" charset="0"/>
                <a:cs typeface="Arial" panose="020B0604020202020204" pitchFamily="34" charset="0"/>
              </a:rPr>
              <a:t>I can do better.</a:t>
            </a:r>
          </a:p>
          <a:p>
            <a:pPr algn="r"/>
            <a:endParaRPr lang="en-US" sz="2000" dirty="0">
              <a:solidFill>
                <a:srgbClr val="333333"/>
              </a:solidFill>
              <a:latin typeface="Arial" panose="020B0604020202020204" pitchFamily="34" charset="0"/>
              <a:cs typeface="Arial" panose="020B0604020202020204" pitchFamily="34" charset="0"/>
            </a:endParaRPr>
          </a:p>
          <a:p>
            <a:pPr algn="r"/>
            <a:r>
              <a:rPr lang="en-US" sz="2000" dirty="0">
                <a:solidFill>
                  <a:srgbClr val="333333"/>
                </a:solidFill>
                <a:latin typeface="Arial" panose="020B0604020202020204" pitchFamily="34" charset="0"/>
                <a:cs typeface="Arial" panose="020B0604020202020204" pitchFamily="34" charset="0"/>
              </a:rPr>
              <a:t>It would take me more time to train them than to just do it.</a:t>
            </a:r>
          </a:p>
          <a:p>
            <a:pPr algn="r"/>
            <a:endParaRPr lang="en-US" sz="2000" dirty="0">
              <a:solidFill>
                <a:srgbClr val="333333"/>
              </a:solidFill>
              <a:latin typeface="Arial" panose="020B0604020202020204" pitchFamily="34" charset="0"/>
              <a:cs typeface="Arial" panose="020B0604020202020204" pitchFamily="34" charset="0"/>
            </a:endParaRPr>
          </a:p>
          <a:p>
            <a:pPr algn="r"/>
            <a:r>
              <a:rPr lang="en-US" sz="2000" dirty="0">
                <a:solidFill>
                  <a:srgbClr val="333333"/>
                </a:solidFill>
                <a:latin typeface="Arial" panose="020B0604020202020204" pitchFamily="34" charset="0"/>
                <a:cs typeface="Arial" panose="020B0604020202020204" pitchFamily="34" charset="0"/>
              </a:rPr>
              <a:t>If I do it, I know it will get done.</a:t>
            </a:r>
          </a:p>
          <a:p>
            <a:pPr algn="r"/>
            <a:endParaRPr lang="en-US" sz="2000" dirty="0">
              <a:solidFill>
                <a:srgbClr val="333333"/>
              </a:solidFill>
              <a:latin typeface="Arial" panose="020B0604020202020204" pitchFamily="34" charset="0"/>
              <a:cs typeface="Arial" panose="020B0604020202020204" pitchFamily="34" charset="0"/>
            </a:endParaRPr>
          </a:p>
          <a:p>
            <a:pPr algn="r"/>
            <a:r>
              <a:rPr lang="en-US" sz="2000" dirty="0">
                <a:solidFill>
                  <a:srgbClr val="333333"/>
                </a:solidFill>
                <a:latin typeface="Arial" panose="020B0604020202020204" pitchFamily="34" charset="0"/>
                <a:cs typeface="Arial" panose="020B0604020202020204" pitchFamily="34" charset="0"/>
              </a:rPr>
              <a:t>They already have enough to do.</a:t>
            </a:r>
          </a:p>
          <a:p>
            <a:pPr algn="r"/>
            <a:endParaRPr lang="en-US" sz="2000" dirty="0">
              <a:solidFill>
                <a:srgbClr val="333333"/>
              </a:solidFill>
              <a:latin typeface="Arial" panose="020B0604020202020204" pitchFamily="34" charset="0"/>
              <a:cs typeface="Arial" panose="020B0604020202020204" pitchFamily="34" charset="0"/>
            </a:endParaRPr>
          </a:p>
          <a:p>
            <a:pPr algn="r"/>
            <a:r>
              <a:rPr lang="en-US" sz="2000" dirty="0">
                <a:solidFill>
                  <a:srgbClr val="333333"/>
                </a:solidFill>
                <a:latin typeface="Arial" panose="020B0604020202020204" pitchFamily="34" charset="0"/>
                <a:cs typeface="Arial" panose="020B0604020202020204" pitchFamily="34" charset="0"/>
              </a:rPr>
              <a:t>I don’t have anyone to delegate to.</a:t>
            </a:r>
          </a:p>
        </p:txBody>
      </p:sp>
    </p:spTree>
    <p:extLst>
      <p:ext uri="{BB962C8B-B14F-4D97-AF65-F5344CB8AC3E}">
        <p14:creationId xmlns:p14="http://schemas.microsoft.com/office/powerpoint/2010/main" val="2046329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plant, conifer&#10;&#10;Description automatically generated">
            <a:extLst>
              <a:ext uri="{FF2B5EF4-FFF2-40B4-BE49-F238E27FC236}">
                <a16:creationId xmlns:a16="http://schemas.microsoft.com/office/drawing/2014/main" id="{5A2A6DCF-D16F-5D47-B3F6-DD5350F41465}"/>
              </a:ext>
            </a:extLst>
          </p:cNvPr>
          <p:cNvPicPr>
            <a:picLocks noChangeAspect="1"/>
          </p:cNvPicPr>
          <p:nvPr/>
        </p:nvPicPr>
        <p:blipFill rotWithShape="1">
          <a:blip r:embed="rId3"/>
          <a:srcRect l="5538" r="12586"/>
          <a:stretch/>
        </p:blipFill>
        <p:spPr>
          <a:xfrm>
            <a:off x="7848212" y="1333863"/>
            <a:ext cx="4030563" cy="5452854"/>
          </a:xfrm>
          <a:prstGeom prst="rect">
            <a:avLst/>
          </a:prstGeom>
        </p:spPr>
      </p:pic>
      <p:sp>
        <p:nvSpPr>
          <p:cNvPr id="5" name="Right Triangle 4">
            <a:extLst>
              <a:ext uri="{FF2B5EF4-FFF2-40B4-BE49-F238E27FC236}">
                <a16:creationId xmlns:a16="http://schemas.microsoft.com/office/drawing/2014/main" id="{72441C64-7990-774B-AFF7-4DD7EE907B0D}"/>
              </a:ext>
            </a:extLst>
          </p:cNvPr>
          <p:cNvSpPr/>
          <p:nvPr/>
        </p:nvSpPr>
        <p:spPr>
          <a:xfrm rot="5400000">
            <a:off x="125741" y="-125743"/>
            <a:ext cx="2970687" cy="3222171"/>
          </a:xfrm>
          <a:prstGeom prst="rtTriangl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AC39663D-C832-8B4E-AE5C-4D11436EA58A}"/>
              </a:ext>
            </a:extLst>
          </p:cNvPr>
          <p:cNvSpPr/>
          <p:nvPr/>
        </p:nvSpPr>
        <p:spPr>
          <a:xfrm flipH="1">
            <a:off x="11074400" y="5740400"/>
            <a:ext cx="1117600" cy="1117600"/>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D385F7-9EBF-2C4E-8281-218D26A7BEC2}"/>
              </a:ext>
            </a:extLst>
          </p:cNvPr>
          <p:cNvSpPr txBox="1"/>
          <p:nvPr/>
        </p:nvSpPr>
        <p:spPr>
          <a:xfrm>
            <a:off x="3286314" y="654345"/>
            <a:ext cx="6176415" cy="830997"/>
          </a:xfrm>
          <a:prstGeom prst="rect">
            <a:avLst/>
          </a:prstGeom>
          <a:noFill/>
        </p:spPr>
        <p:txBody>
          <a:bodyPr wrap="square" rtlCol="0">
            <a:spAutoFit/>
          </a:bodyPr>
          <a:lstStyle/>
          <a:p>
            <a:pPr algn="ctr"/>
            <a:r>
              <a:rPr lang="en-US" sz="4800" b="1" dirty="0">
                <a:solidFill>
                  <a:schemeClr val="accent2"/>
                </a:solidFill>
                <a:latin typeface="Arial" panose="020B0604020202020204" pitchFamily="34" charset="0"/>
                <a:cs typeface="Arial" panose="020B0604020202020204" pitchFamily="34" charset="0"/>
              </a:rPr>
              <a:t>Decision tree model</a:t>
            </a:r>
          </a:p>
        </p:txBody>
      </p:sp>
      <p:sp>
        <p:nvSpPr>
          <p:cNvPr id="8" name="TextBox 7">
            <a:extLst>
              <a:ext uri="{FF2B5EF4-FFF2-40B4-BE49-F238E27FC236}">
                <a16:creationId xmlns:a16="http://schemas.microsoft.com/office/drawing/2014/main" id="{067E2EC3-660E-064A-B143-2A2981D9F943}"/>
              </a:ext>
            </a:extLst>
          </p:cNvPr>
          <p:cNvSpPr txBox="1"/>
          <p:nvPr/>
        </p:nvSpPr>
        <p:spPr>
          <a:xfrm>
            <a:off x="3156860" y="2164860"/>
            <a:ext cx="5495727" cy="4093428"/>
          </a:xfrm>
          <a:prstGeom prst="rect">
            <a:avLst/>
          </a:prstGeom>
          <a:noFill/>
        </p:spPr>
        <p:txBody>
          <a:bodyPr wrap="square" rtlCol="0">
            <a:spAutoFit/>
          </a:bodyPr>
          <a:lstStyle/>
          <a:p>
            <a:r>
              <a:rPr lang="en-US" sz="2000" dirty="0">
                <a:solidFill>
                  <a:srgbClr val="333333"/>
                </a:solidFill>
                <a:latin typeface="Arial" panose="020B0604020202020204" pitchFamily="34" charset="0"/>
                <a:cs typeface="Arial" panose="020B0604020202020204" pitchFamily="34" charset="0"/>
              </a:rPr>
              <a:t>Make the decision</a:t>
            </a:r>
          </a:p>
          <a:p>
            <a:r>
              <a:rPr lang="en-US" sz="2000" dirty="0">
                <a:solidFill>
                  <a:srgbClr val="333333"/>
                </a:solidFill>
                <a:latin typeface="Arial" panose="020B0604020202020204" pitchFamily="34" charset="0"/>
                <a:cs typeface="Arial" panose="020B0604020202020204" pitchFamily="34" charset="0"/>
              </a:rPr>
              <a:t>Act on it</a:t>
            </a:r>
          </a:p>
          <a:p>
            <a:r>
              <a:rPr lang="en-US" sz="2000" dirty="0">
                <a:solidFill>
                  <a:srgbClr val="333333"/>
                </a:solidFill>
                <a:latin typeface="Arial" panose="020B0604020202020204" pitchFamily="34" charset="0"/>
                <a:cs typeface="Arial" panose="020B0604020202020204" pitchFamily="34" charset="0"/>
              </a:rPr>
              <a:t>No need to report the action you took</a:t>
            </a:r>
          </a:p>
          <a:p>
            <a:endParaRPr lang="en-US" sz="2000" dirty="0">
              <a:solidFill>
                <a:srgbClr val="333333"/>
              </a:solidFill>
              <a:latin typeface="Arial" panose="020B0604020202020204" pitchFamily="34" charset="0"/>
              <a:cs typeface="Arial" panose="020B0604020202020204" pitchFamily="34" charset="0"/>
            </a:endParaRPr>
          </a:p>
          <a:p>
            <a:r>
              <a:rPr lang="en-US" sz="2000" dirty="0">
                <a:solidFill>
                  <a:srgbClr val="333333"/>
                </a:solidFill>
                <a:latin typeface="Arial" panose="020B0604020202020204" pitchFamily="34" charset="0"/>
                <a:cs typeface="Arial" panose="020B0604020202020204" pitchFamily="34" charset="0"/>
              </a:rPr>
              <a:t>Make the decision</a:t>
            </a:r>
          </a:p>
          <a:p>
            <a:r>
              <a:rPr lang="en-US" sz="2000" dirty="0">
                <a:solidFill>
                  <a:srgbClr val="333333"/>
                </a:solidFill>
                <a:latin typeface="Arial" panose="020B0604020202020204" pitchFamily="34" charset="0"/>
                <a:cs typeface="Arial" panose="020B0604020202020204" pitchFamily="34" charset="0"/>
              </a:rPr>
              <a:t>Act on it</a:t>
            </a:r>
          </a:p>
          <a:p>
            <a:r>
              <a:rPr lang="en-US" sz="2000" dirty="0">
                <a:solidFill>
                  <a:srgbClr val="333333"/>
                </a:solidFill>
                <a:latin typeface="Arial" panose="020B0604020202020204" pitchFamily="34" charset="0"/>
                <a:cs typeface="Arial" panose="020B0604020202020204" pitchFamily="34" charset="0"/>
              </a:rPr>
              <a:t>Report daily, weekly or monthly</a:t>
            </a:r>
          </a:p>
          <a:p>
            <a:endParaRPr lang="en-US" sz="2000" dirty="0">
              <a:solidFill>
                <a:srgbClr val="333333"/>
              </a:solidFill>
              <a:latin typeface="Arial" panose="020B0604020202020204" pitchFamily="34" charset="0"/>
              <a:cs typeface="Arial" panose="020B0604020202020204" pitchFamily="34" charset="0"/>
            </a:endParaRPr>
          </a:p>
          <a:p>
            <a:r>
              <a:rPr lang="en-US" sz="2000" dirty="0">
                <a:solidFill>
                  <a:srgbClr val="333333"/>
                </a:solidFill>
                <a:latin typeface="Arial" panose="020B0604020202020204" pitchFamily="34" charset="0"/>
                <a:cs typeface="Arial" panose="020B0604020202020204" pitchFamily="34" charset="0"/>
              </a:rPr>
              <a:t>Make the decision</a:t>
            </a:r>
          </a:p>
          <a:p>
            <a:r>
              <a:rPr lang="en-US" sz="2000" dirty="0">
                <a:solidFill>
                  <a:srgbClr val="333333"/>
                </a:solidFill>
                <a:latin typeface="Arial" panose="020B0604020202020204" pitchFamily="34" charset="0"/>
                <a:cs typeface="Arial" panose="020B0604020202020204" pitchFamily="34" charset="0"/>
              </a:rPr>
              <a:t>Report on your action BEFORE you act</a:t>
            </a:r>
          </a:p>
          <a:p>
            <a:endParaRPr lang="en-US" sz="2000" dirty="0">
              <a:solidFill>
                <a:srgbClr val="333333"/>
              </a:solidFill>
              <a:latin typeface="Arial" panose="020B0604020202020204" pitchFamily="34" charset="0"/>
              <a:cs typeface="Arial" panose="020B0604020202020204" pitchFamily="34" charset="0"/>
            </a:endParaRPr>
          </a:p>
          <a:p>
            <a:r>
              <a:rPr lang="en-US" sz="2000" dirty="0">
                <a:solidFill>
                  <a:srgbClr val="333333"/>
                </a:solidFill>
                <a:latin typeface="Arial" panose="020B0604020202020204" pitchFamily="34" charset="0"/>
                <a:cs typeface="Arial" panose="020B0604020202020204" pitchFamily="34" charset="0"/>
              </a:rPr>
              <a:t>I am NOT willing to delegate or are decisions I will make and include you</a:t>
            </a:r>
          </a:p>
        </p:txBody>
      </p:sp>
      <p:sp>
        <p:nvSpPr>
          <p:cNvPr id="9" name="TextBox 8">
            <a:extLst>
              <a:ext uri="{FF2B5EF4-FFF2-40B4-BE49-F238E27FC236}">
                <a16:creationId xmlns:a16="http://schemas.microsoft.com/office/drawing/2014/main" id="{FD219AC4-F181-254A-9B11-954D53AB5195}"/>
              </a:ext>
            </a:extLst>
          </p:cNvPr>
          <p:cNvSpPr txBox="1"/>
          <p:nvPr/>
        </p:nvSpPr>
        <p:spPr>
          <a:xfrm>
            <a:off x="854475" y="2434551"/>
            <a:ext cx="862583" cy="461665"/>
          </a:xfrm>
          <a:prstGeom prst="rect">
            <a:avLst/>
          </a:prstGeom>
          <a:noFill/>
        </p:spPr>
        <p:txBody>
          <a:bodyPr wrap="square" rtlCol="0">
            <a:spAutoFit/>
          </a:bodyPr>
          <a:lstStyle/>
          <a:p>
            <a:r>
              <a:rPr lang="en-US" sz="2400" b="1" dirty="0">
                <a:solidFill>
                  <a:srgbClr val="E2773C"/>
                </a:solidFill>
                <a:latin typeface="Arial" panose="020B0604020202020204" pitchFamily="34" charset="0"/>
                <a:cs typeface="Arial" panose="020B0604020202020204" pitchFamily="34" charset="0"/>
              </a:rPr>
              <a:t>Leaf</a:t>
            </a:r>
          </a:p>
        </p:txBody>
      </p:sp>
      <p:sp>
        <p:nvSpPr>
          <p:cNvPr id="10" name="TextBox 9">
            <a:extLst>
              <a:ext uri="{FF2B5EF4-FFF2-40B4-BE49-F238E27FC236}">
                <a16:creationId xmlns:a16="http://schemas.microsoft.com/office/drawing/2014/main" id="{33E65502-3978-6141-859C-94A78E07E18B}"/>
              </a:ext>
            </a:extLst>
          </p:cNvPr>
          <p:cNvSpPr txBox="1"/>
          <p:nvPr/>
        </p:nvSpPr>
        <p:spPr>
          <a:xfrm>
            <a:off x="854475" y="3640622"/>
            <a:ext cx="1251689" cy="461665"/>
          </a:xfrm>
          <a:prstGeom prst="rect">
            <a:avLst/>
          </a:prstGeom>
          <a:noFill/>
        </p:spPr>
        <p:txBody>
          <a:bodyPr wrap="square" rtlCol="0">
            <a:spAutoFit/>
          </a:bodyPr>
          <a:lstStyle/>
          <a:p>
            <a:r>
              <a:rPr lang="en-US" sz="2400" b="1" dirty="0">
                <a:solidFill>
                  <a:srgbClr val="E2773C"/>
                </a:solidFill>
                <a:latin typeface="Arial" panose="020B0604020202020204" pitchFamily="34" charset="0"/>
                <a:cs typeface="Arial" panose="020B0604020202020204" pitchFamily="34" charset="0"/>
              </a:rPr>
              <a:t>Branch</a:t>
            </a:r>
          </a:p>
        </p:txBody>
      </p:sp>
      <p:sp>
        <p:nvSpPr>
          <p:cNvPr id="11" name="TextBox 10">
            <a:extLst>
              <a:ext uri="{FF2B5EF4-FFF2-40B4-BE49-F238E27FC236}">
                <a16:creationId xmlns:a16="http://schemas.microsoft.com/office/drawing/2014/main" id="{3AE7FD8D-89DC-3043-B20C-2576047ABCA3}"/>
              </a:ext>
            </a:extLst>
          </p:cNvPr>
          <p:cNvSpPr txBox="1"/>
          <p:nvPr/>
        </p:nvSpPr>
        <p:spPr>
          <a:xfrm>
            <a:off x="854475" y="4657523"/>
            <a:ext cx="1251689" cy="461665"/>
          </a:xfrm>
          <a:prstGeom prst="rect">
            <a:avLst/>
          </a:prstGeom>
          <a:noFill/>
        </p:spPr>
        <p:txBody>
          <a:bodyPr wrap="square" rtlCol="0">
            <a:spAutoFit/>
          </a:bodyPr>
          <a:lstStyle/>
          <a:p>
            <a:r>
              <a:rPr lang="en-US" sz="2400" b="1" dirty="0">
                <a:solidFill>
                  <a:srgbClr val="E2773C"/>
                </a:solidFill>
                <a:latin typeface="Arial" panose="020B0604020202020204" pitchFamily="34" charset="0"/>
                <a:cs typeface="Arial" panose="020B0604020202020204" pitchFamily="34" charset="0"/>
              </a:rPr>
              <a:t>Trunk</a:t>
            </a:r>
          </a:p>
        </p:txBody>
      </p:sp>
      <p:sp>
        <p:nvSpPr>
          <p:cNvPr id="12" name="TextBox 11">
            <a:extLst>
              <a:ext uri="{FF2B5EF4-FFF2-40B4-BE49-F238E27FC236}">
                <a16:creationId xmlns:a16="http://schemas.microsoft.com/office/drawing/2014/main" id="{1C7286DC-58EF-B647-B98A-9C3A4AA7FFC1}"/>
              </a:ext>
            </a:extLst>
          </p:cNvPr>
          <p:cNvSpPr txBox="1"/>
          <p:nvPr/>
        </p:nvSpPr>
        <p:spPr>
          <a:xfrm>
            <a:off x="854475" y="5569223"/>
            <a:ext cx="1251689" cy="461665"/>
          </a:xfrm>
          <a:prstGeom prst="rect">
            <a:avLst/>
          </a:prstGeom>
          <a:noFill/>
        </p:spPr>
        <p:txBody>
          <a:bodyPr wrap="square" rtlCol="0">
            <a:spAutoFit/>
          </a:bodyPr>
          <a:lstStyle/>
          <a:p>
            <a:r>
              <a:rPr lang="en-US" sz="2400" b="1" dirty="0">
                <a:solidFill>
                  <a:srgbClr val="E2773C"/>
                </a:solidFill>
                <a:latin typeface="Arial" panose="020B0604020202020204" pitchFamily="34" charset="0"/>
                <a:cs typeface="Arial" panose="020B0604020202020204" pitchFamily="34" charset="0"/>
              </a:rPr>
              <a:t>Root</a:t>
            </a:r>
          </a:p>
        </p:txBody>
      </p:sp>
      <p:pic>
        <p:nvPicPr>
          <p:cNvPr id="13" name="Picture 12">
            <a:extLst>
              <a:ext uri="{FF2B5EF4-FFF2-40B4-BE49-F238E27FC236}">
                <a16:creationId xmlns:a16="http://schemas.microsoft.com/office/drawing/2014/main" id="{62240CA2-A496-A342-8F13-3C0D97F12EA0}"/>
              </a:ext>
            </a:extLst>
          </p:cNvPr>
          <p:cNvPicPr>
            <a:picLocks noChangeAspect="1"/>
          </p:cNvPicPr>
          <p:nvPr/>
        </p:nvPicPr>
        <p:blipFill>
          <a:blip r:embed="rId4"/>
          <a:stretch>
            <a:fillRect/>
          </a:stretch>
        </p:blipFill>
        <p:spPr>
          <a:xfrm>
            <a:off x="2266224" y="2093534"/>
            <a:ext cx="499069" cy="1143700"/>
          </a:xfrm>
          <a:prstGeom prst="rect">
            <a:avLst/>
          </a:prstGeom>
        </p:spPr>
      </p:pic>
      <p:pic>
        <p:nvPicPr>
          <p:cNvPr id="14" name="Picture 13">
            <a:extLst>
              <a:ext uri="{FF2B5EF4-FFF2-40B4-BE49-F238E27FC236}">
                <a16:creationId xmlns:a16="http://schemas.microsoft.com/office/drawing/2014/main" id="{669BADA3-843E-E442-854F-0D3BD9F17632}"/>
              </a:ext>
            </a:extLst>
          </p:cNvPr>
          <p:cNvPicPr>
            <a:picLocks noChangeAspect="1"/>
          </p:cNvPicPr>
          <p:nvPr/>
        </p:nvPicPr>
        <p:blipFill>
          <a:blip r:embed="rId5"/>
          <a:stretch>
            <a:fillRect/>
          </a:stretch>
        </p:blipFill>
        <p:spPr>
          <a:xfrm>
            <a:off x="2286603" y="3338853"/>
            <a:ext cx="458310" cy="1209430"/>
          </a:xfrm>
          <a:prstGeom prst="rect">
            <a:avLst/>
          </a:prstGeom>
        </p:spPr>
      </p:pic>
      <p:pic>
        <p:nvPicPr>
          <p:cNvPr id="15" name="Picture 14">
            <a:extLst>
              <a:ext uri="{FF2B5EF4-FFF2-40B4-BE49-F238E27FC236}">
                <a16:creationId xmlns:a16="http://schemas.microsoft.com/office/drawing/2014/main" id="{44E4D830-5F08-9E43-82B3-3397FAD73DF3}"/>
              </a:ext>
            </a:extLst>
          </p:cNvPr>
          <p:cNvPicPr>
            <a:picLocks noChangeAspect="1"/>
          </p:cNvPicPr>
          <p:nvPr/>
        </p:nvPicPr>
        <p:blipFill>
          <a:blip r:embed="rId6"/>
          <a:stretch>
            <a:fillRect/>
          </a:stretch>
        </p:blipFill>
        <p:spPr>
          <a:xfrm>
            <a:off x="2052208" y="4657523"/>
            <a:ext cx="927100" cy="673100"/>
          </a:xfrm>
          <a:prstGeom prst="rect">
            <a:avLst/>
          </a:prstGeom>
        </p:spPr>
      </p:pic>
      <p:pic>
        <p:nvPicPr>
          <p:cNvPr id="16" name="Picture 15">
            <a:extLst>
              <a:ext uri="{FF2B5EF4-FFF2-40B4-BE49-F238E27FC236}">
                <a16:creationId xmlns:a16="http://schemas.microsoft.com/office/drawing/2014/main" id="{C82052CC-DD26-754B-AF69-8FF7170223DD}"/>
              </a:ext>
            </a:extLst>
          </p:cNvPr>
          <p:cNvPicPr>
            <a:picLocks noChangeAspect="1"/>
          </p:cNvPicPr>
          <p:nvPr/>
        </p:nvPicPr>
        <p:blipFill>
          <a:blip r:embed="rId7"/>
          <a:stretch>
            <a:fillRect/>
          </a:stretch>
        </p:blipFill>
        <p:spPr>
          <a:xfrm>
            <a:off x="1933211" y="5569223"/>
            <a:ext cx="1165094" cy="820165"/>
          </a:xfrm>
          <a:prstGeom prst="rect">
            <a:avLst/>
          </a:prstGeom>
        </p:spPr>
      </p:pic>
    </p:spTree>
    <p:extLst>
      <p:ext uri="{BB962C8B-B14F-4D97-AF65-F5344CB8AC3E}">
        <p14:creationId xmlns:p14="http://schemas.microsoft.com/office/powerpoint/2010/main" val="3803444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A1C46D0C-ACE2-244D-BB37-010530D44186}"/>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7623"/>
              </a:solidFill>
            </a:endParaRPr>
          </a:p>
        </p:txBody>
      </p:sp>
      <p:sp>
        <p:nvSpPr>
          <p:cNvPr id="5" name="Right Triangle 4">
            <a:extLst>
              <a:ext uri="{FF2B5EF4-FFF2-40B4-BE49-F238E27FC236}">
                <a16:creationId xmlns:a16="http://schemas.microsoft.com/office/drawing/2014/main" id="{4363CF42-2B12-B14F-AE23-F6507C8AB194}"/>
              </a:ext>
            </a:extLst>
          </p:cNvPr>
          <p:cNvSpPr/>
          <p:nvPr/>
        </p:nvSpPr>
        <p:spPr>
          <a:xfrm flipH="1">
            <a:off x="11074400" y="5740400"/>
            <a:ext cx="1117600" cy="1117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0518C2-A991-614F-8089-9D2A67764509}"/>
              </a:ext>
            </a:extLst>
          </p:cNvPr>
          <p:cNvSpPr txBox="1"/>
          <p:nvPr/>
        </p:nvSpPr>
        <p:spPr>
          <a:xfrm>
            <a:off x="2703564" y="671691"/>
            <a:ext cx="6784870" cy="3416320"/>
          </a:xfrm>
          <a:prstGeom prst="rect">
            <a:avLst/>
          </a:prstGeom>
          <a:noFill/>
        </p:spPr>
        <p:txBody>
          <a:bodyPr wrap="none" rtlCol="0">
            <a:spAutoFit/>
          </a:bodyPr>
          <a:lstStyle/>
          <a:p>
            <a:pPr algn="ctr"/>
            <a:r>
              <a:rPr lang="en-US" sz="3600" b="1" dirty="0">
                <a:solidFill>
                  <a:srgbClr val="333333"/>
                </a:solidFill>
                <a:latin typeface="Arial" panose="020B0604020202020204" pitchFamily="34" charset="0"/>
                <a:cs typeface="Arial" panose="020B0604020202020204" pitchFamily="34" charset="0"/>
              </a:rPr>
              <a:t>WHILE NO SINGLE</a:t>
            </a:r>
          </a:p>
          <a:p>
            <a:pPr algn="ctr"/>
            <a:r>
              <a:rPr lang="en-US" sz="3600" b="1" dirty="0">
                <a:solidFill>
                  <a:srgbClr val="333333"/>
                </a:solidFill>
                <a:latin typeface="Arial" panose="020B0604020202020204" pitchFamily="34" charset="0"/>
                <a:cs typeface="Arial" panose="020B0604020202020204" pitchFamily="34" charset="0"/>
              </a:rPr>
              <a:t>CONVERSATION IS</a:t>
            </a:r>
          </a:p>
          <a:p>
            <a:pPr algn="ctr"/>
            <a:r>
              <a:rPr lang="en-US" sz="3600" b="1" dirty="0">
                <a:solidFill>
                  <a:srgbClr val="333333"/>
                </a:solidFill>
                <a:latin typeface="Arial" panose="020B0604020202020204" pitchFamily="34" charset="0"/>
                <a:cs typeface="Arial" panose="020B0604020202020204" pitchFamily="34" charset="0"/>
              </a:rPr>
              <a:t>GUARANTEED TO CHANGE</a:t>
            </a:r>
          </a:p>
          <a:p>
            <a:pPr algn="ctr"/>
            <a:r>
              <a:rPr lang="en-US" sz="3600" b="1" dirty="0">
                <a:solidFill>
                  <a:srgbClr val="333333"/>
                </a:solidFill>
                <a:latin typeface="Arial" panose="020B0604020202020204" pitchFamily="34" charset="0"/>
                <a:cs typeface="Arial" panose="020B0604020202020204" pitchFamily="34" charset="0"/>
              </a:rPr>
              <a:t>THE TRAJECTORY OF A</a:t>
            </a:r>
          </a:p>
          <a:p>
            <a:pPr algn="ctr"/>
            <a:r>
              <a:rPr lang="en-US" sz="3600" b="1" dirty="0">
                <a:solidFill>
                  <a:schemeClr val="bg1"/>
                </a:solidFill>
                <a:latin typeface="Arial" panose="020B0604020202020204" pitchFamily="34" charset="0"/>
                <a:cs typeface="Arial" panose="020B0604020202020204" pitchFamily="34" charset="0"/>
              </a:rPr>
              <a:t>CAREER</a:t>
            </a:r>
            <a:r>
              <a:rPr lang="en-US" sz="3600" b="1" dirty="0">
                <a:solidFill>
                  <a:srgbClr val="333333"/>
                </a:solidFill>
                <a:latin typeface="Arial" panose="020B0604020202020204" pitchFamily="34" charset="0"/>
                <a:cs typeface="Arial" panose="020B0604020202020204" pitchFamily="34" charset="0"/>
              </a:rPr>
              <a:t>, A </a:t>
            </a:r>
            <a:r>
              <a:rPr lang="en-US" sz="3600" b="1" dirty="0">
                <a:solidFill>
                  <a:schemeClr val="bg1"/>
                </a:solidFill>
                <a:latin typeface="Arial" panose="020B0604020202020204" pitchFamily="34" charset="0"/>
                <a:cs typeface="Arial" panose="020B0604020202020204" pitchFamily="34" charset="0"/>
              </a:rPr>
              <a:t>COMPANY</a:t>
            </a:r>
            <a:r>
              <a:rPr lang="en-US" sz="3600" b="1" dirty="0">
                <a:solidFill>
                  <a:srgbClr val="333333"/>
                </a:solidFill>
                <a:latin typeface="Arial" panose="020B0604020202020204" pitchFamily="34" charset="0"/>
                <a:cs typeface="Arial" panose="020B0604020202020204" pitchFamily="34" charset="0"/>
              </a:rPr>
              <a:t>,</a:t>
            </a:r>
          </a:p>
          <a:p>
            <a:pPr algn="ctr"/>
            <a:r>
              <a:rPr lang="en-US" sz="3600" b="1" dirty="0">
                <a:solidFill>
                  <a:srgbClr val="333333"/>
                </a:solidFill>
                <a:latin typeface="Arial" panose="020B0604020202020204" pitchFamily="34" charset="0"/>
                <a:cs typeface="Arial" panose="020B0604020202020204" pitchFamily="34" charset="0"/>
              </a:rPr>
              <a:t>A </a:t>
            </a:r>
            <a:r>
              <a:rPr lang="en-US" sz="3600" b="1" dirty="0">
                <a:solidFill>
                  <a:schemeClr val="bg1"/>
                </a:solidFill>
                <a:latin typeface="Arial" panose="020B0604020202020204" pitchFamily="34" charset="0"/>
                <a:cs typeface="Arial" panose="020B0604020202020204" pitchFamily="34" charset="0"/>
              </a:rPr>
              <a:t>RELATIONSHIP</a:t>
            </a:r>
            <a:r>
              <a:rPr lang="en-US" sz="3600" b="1" dirty="0">
                <a:solidFill>
                  <a:srgbClr val="333333"/>
                </a:solidFill>
                <a:latin typeface="Arial" panose="020B0604020202020204" pitchFamily="34" charset="0"/>
                <a:cs typeface="Arial" panose="020B0604020202020204" pitchFamily="34" charset="0"/>
              </a:rPr>
              <a:t> OR A </a:t>
            </a:r>
            <a:r>
              <a:rPr lang="en-US" sz="3600" b="1" dirty="0">
                <a:solidFill>
                  <a:schemeClr val="bg1"/>
                </a:solidFill>
                <a:latin typeface="Arial" panose="020B0604020202020204" pitchFamily="34" charset="0"/>
                <a:cs typeface="Arial" panose="020B0604020202020204" pitchFamily="34" charset="0"/>
              </a:rPr>
              <a:t>LIFE</a:t>
            </a:r>
            <a:r>
              <a:rPr lang="en-US" sz="3600" b="1" dirty="0">
                <a:solidFill>
                  <a:srgbClr val="33333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1420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1164DA9F-5213-FA44-9E5F-FC40E77BC1BD}"/>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7623"/>
              </a:solidFill>
            </a:endParaRPr>
          </a:p>
        </p:txBody>
      </p:sp>
      <p:sp>
        <p:nvSpPr>
          <p:cNvPr id="5" name="Right Triangle 4">
            <a:extLst>
              <a:ext uri="{FF2B5EF4-FFF2-40B4-BE49-F238E27FC236}">
                <a16:creationId xmlns:a16="http://schemas.microsoft.com/office/drawing/2014/main" id="{10024CC1-0D4D-D143-ABAB-E2FEE45B436E}"/>
              </a:ext>
            </a:extLst>
          </p:cNvPr>
          <p:cNvSpPr/>
          <p:nvPr/>
        </p:nvSpPr>
        <p:spPr>
          <a:xfrm flipH="1">
            <a:off x="11074400" y="5740400"/>
            <a:ext cx="1117600" cy="1117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C3FC26-B927-614F-B09F-BBE764C3D587}"/>
              </a:ext>
            </a:extLst>
          </p:cNvPr>
          <p:cNvSpPr txBox="1"/>
          <p:nvPr/>
        </p:nvSpPr>
        <p:spPr>
          <a:xfrm>
            <a:off x="2703564" y="671691"/>
            <a:ext cx="6784871" cy="5632311"/>
          </a:xfrm>
          <a:prstGeom prst="rect">
            <a:avLst/>
          </a:prstGeom>
          <a:noFill/>
        </p:spPr>
        <p:txBody>
          <a:bodyPr wrap="none" rtlCol="0">
            <a:spAutoFit/>
          </a:bodyPr>
          <a:lstStyle/>
          <a:p>
            <a:pPr algn="ctr"/>
            <a:r>
              <a:rPr lang="en-US" sz="3600" b="1" dirty="0">
                <a:solidFill>
                  <a:srgbClr val="333333"/>
                </a:solidFill>
                <a:latin typeface="Arial" panose="020B0604020202020204" pitchFamily="34" charset="0"/>
                <a:cs typeface="Arial" panose="020B0604020202020204" pitchFamily="34" charset="0"/>
              </a:rPr>
              <a:t>WHILE NO SINGLE</a:t>
            </a:r>
          </a:p>
          <a:p>
            <a:pPr algn="ctr"/>
            <a:r>
              <a:rPr lang="en-US" sz="3600" b="1" dirty="0">
                <a:solidFill>
                  <a:srgbClr val="333333"/>
                </a:solidFill>
                <a:latin typeface="Arial" panose="020B0604020202020204" pitchFamily="34" charset="0"/>
                <a:cs typeface="Arial" panose="020B0604020202020204" pitchFamily="34" charset="0"/>
              </a:rPr>
              <a:t>CONVERSATION IS</a:t>
            </a:r>
          </a:p>
          <a:p>
            <a:pPr algn="ctr"/>
            <a:r>
              <a:rPr lang="en-US" sz="3600" b="1" dirty="0">
                <a:solidFill>
                  <a:srgbClr val="333333"/>
                </a:solidFill>
                <a:latin typeface="Arial" panose="020B0604020202020204" pitchFamily="34" charset="0"/>
                <a:cs typeface="Arial" panose="020B0604020202020204" pitchFamily="34" charset="0"/>
              </a:rPr>
              <a:t>GUARANTEED TO CHANGE</a:t>
            </a:r>
          </a:p>
          <a:p>
            <a:pPr algn="ctr"/>
            <a:r>
              <a:rPr lang="en-US" sz="3600" b="1" dirty="0">
                <a:solidFill>
                  <a:srgbClr val="333333"/>
                </a:solidFill>
                <a:latin typeface="Arial" panose="020B0604020202020204" pitchFamily="34" charset="0"/>
                <a:cs typeface="Arial" panose="020B0604020202020204" pitchFamily="34" charset="0"/>
              </a:rPr>
              <a:t>THE TRAJECTORY OF A</a:t>
            </a:r>
          </a:p>
          <a:p>
            <a:pPr algn="ctr"/>
            <a:r>
              <a:rPr lang="en-US" sz="3600" b="1" dirty="0">
                <a:solidFill>
                  <a:schemeClr val="bg1"/>
                </a:solidFill>
                <a:latin typeface="Arial" panose="020B0604020202020204" pitchFamily="34" charset="0"/>
                <a:cs typeface="Arial" panose="020B0604020202020204" pitchFamily="34" charset="0"/>
              </a:rPr>
              <a:t>CAREER</a:t>
            </a:r>
            <a:r>
              <a:rPr lang="en-US" sz="3600" b="1" dirty="0">
                <a:solidFill>
                  <a:srgbClr val="333333"/>
                </a:solidFill>
                <a:latin typeface="Arial" panose="020B0604020202020204" pitchFamily="34" charset="0"/>
                <a:cs typeface="Arial" panose="020B0604020202020204" pitchFamily="34" charset="0"/>
              </a:rPr>
              <a:t>, A </a:t>
            </a:r>
            <a:r>
              <a:rPr lang="en-US" sz="3600" b="1" dirty="0">
                <a:solidFill>
                  <a:schemeClr val="bg1"/>
                </a:solidFill>
                <a:latin typeface="Arial" panose="020B0604020202020204" pitchFamily="34" charset="0"/>
                <a:cs typeface="Arial" panose="020B0604020202020204" pitchFamily="34" charset="0"/>
              </a:rPr>
              <a:t>COMPANY</a:t>
            </a:r>
            <a:r>
              <a:rPr lang="en-US" sz="3600" b="1" dirty="0">
                <a:solidFill>
                  <a:srgbClr val="333333"/>
                </a:solidFill>
                <a:latin typeface="Arial" panose="020B0604020202020204" pitchFamily="34" charset="0"/>
                <a:cs typeface="Arial" panose="020B0604020202020204" pitchFamily="34" charset="0"/>
              </a:rPr>
              <a:t>,</a:t>
            </a:r>
          </a:p>
          <a:p>
            <a:pPr algn="ctr"/>
            <a:r>
              <a:rPr lang="en-US" sz="3600" b="1" dirty="0">
                <a:solidFill>
                  <a:srgbClr val="333333"/>
                </a:solidFill>
                <a:latin typeface="Arial" panose="020B0604020202020204" pitchFamily="34" charset="0"/>
                <a:cs typeface="Arial" panose="020B0604020202020204" pitchFamily="34" charset="0"/>
              </a:rPr>
              <a:t>A </a:t>
            </a:r>
            <a:r>
              <a:rPr lang="en-US" sz="3600" b="1" dirty="0">
                <a:solidFill>
                  <a:schemeClr val="bg1"/>
                </a:solidFill>
                <a:latin typeface="Arial" panose="020B0604020202020204" pitchFamily="34" charset="0"/>
                <a:cs typeface="Arial" panose="020B0604020202020204" pitchFamily="34" charset="0"/>
              </a:rPr>
              <a:t>RELATIONSHIP</a:t>
            </a:r>
            <a:r>
              <a:rPr lang="en-US" sz="3600" b="1" dirty="0">
                <a:solidFill>
                  <a:srgbClr val="333333"/>
                </a:solidFill>
                <a:latin typeface="Arial" panose="020B0604020202020204" pitchFamily="34" charset="0"/>
                <a:cs typeface="Arial" panose="020B0604020202020204" pitchFamily="34" charset="0"/>
              </a:rPr>
              <a:t> OR A </a:t>
            </a:r>
            <a:r>
              <a:rPr lang="en-US" sz="3600" b="1" dirty="0">
                <a:solidFill>
                  <a:schemeClr val="bg1"/>
                </a:solidFill>
                <a:latin typeface="Arial" panose="020B0604020202020204" pitchFamily="34" charset="0"/>
                <a:cs typeface="Arial" panose="020B0604020202020204" pitchFamily="34" charset="0"/>
              </a:rPr>
              <a:t>LIFE</a:t>
            </a:r>
            <a:r>
              <a:rPr lang="en-US" sz="3600" b="1" dirty="0">
                <a:solidFill>
                  <a:srgbClr val="333333"/>
                </a:solidFill>
                <a:latin typeface="Arial" panose="020B0604020202020204" pitchFamily="34" charset="0"/>
                <a:cs typeface="Arial" panose="020B0604020202020204" pitchFamily="34" charset="0"/>
              </a:rPr>
              <a:t> –</a:t>
            </a:r>
          </a:p>
          <a:p>
            <a:pPr algn="ctr"/>
            <a:br>
              <a:rPr lang="en-US" sz="3600" b="1" dirty="0">
                <a:solidFill>
                  <a:srgbClr val="333333"/>
                </a:solidFill>
                <a:latin typeface="Arial" panose="020B0604020202020204" pitchFamily="34" charset="0"/>
                <a:cs typeface="Arial" panose="020B0604020202020204" pitchFamily="34" charset="0"/>
              </a:rPr>
            </a:br>
            <a:endParaRPr lang="en-US" sz="3600" b="1" dirty="0">
              <a:solidFill>
                <a:srgbClr val="333333"/>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ANY SINGLE</a:t>
            </a:r>
          </a:p>
          <a:p>
            <a:pPr algn="ctr"/>
            <a:r>
              <a:rPr lang="en-US" sz="3600" b="1" dirty="0">
                <a:solidFill>
                  <a:schemeClr val="bg1"/>
                </a:solidFill>
                <a:latin typeface="Arial" panose="020B0604020202020204" pitchFamily="34" charset="0"/>
                <a:cs typeface="Arial" panose="020B0604020202020204" pitchFamily="34" charset="0"/>
              </a:rPr>
              <a:t>CONVERSATION CAN.</a:t>
            </a:r>
          </a:p>
        </p:txBody>
      </p:sp>
    </p:spTree>
    <p:extLst>
      <p:ext uri="{BB962C8B-B14F-4D97-AF65-F5344CB8AC3E}">
        <p14:creationId xmlns:p14="http://schemas.microsoft.com/office/powerpoint/2010/main" val="206832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6">
            <a:extLst>
              <a:ext uri="{FF2B5EF4-FFF2-40B4-BE49-F238E27FC236}">
                <a16:creationId xmlns:a16="http://schemas.microsoft.com/office/drawing/2014/main" id="{EF4E8606-84FB-E846-877E-F1668A214832}"/>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blipFill dpi="0" rotWithShape="1">
            <a:blip r:embed="rId3">
              <a:extLst>
                <a:ext uri="{28A0092B-C50C-407E-A947-70E740481C1C}">
                  <a14:useLocalDpi xmlns:a14="http://schemas.microsoft.com/office/drawing/2010/main" val="0"/>
                </a:ext>
              </a:extLst>
            </a:blip>
            <a:srcRect/>
            <a:stretch>
              <a:fillRect l="-5726" t="-17349" r="-152" b="-79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7623"/>
              </a:solidFill>
            </a:endParaRPr>
          </a:p>
        </p:txBody>
      </p:sp>
      <p:sp>
        <p:nvSpPr>
          <p:cNvPr id="6" name="Right Triangle 5">
            <a:extLst>
              <a:ext uri="{FF2B5EF4-FFF2-40B4-BE49-F238E27FC236}">
                <a16:creationId xmlns:a16="http://schemas.microsoft.com/office/drawing/2014/main" id="{2829DCA3-B1AD-F24B-9B3D-392A70C09B48}"/>
              </a:ext>
            </a:extLst>
          </p:cNvPr>
          <p:cNvSpPr/>
          <p:nvPr/>
        </p:nvSpPr>
        <p:spPr>
          <a:xfrm flipH="1">
            <a:off x="11074400" y="5740400"/>
            <a:ext cx="1117600" cy="1117600"/>
          </a:xfrm>
          <a:prstGeom prst="rtTriangle">
            <a:avLst/>
          </a:prstGeom>
          <a:solidFill>
            <a:srgbClr val="EE7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BFE71E-3449-E04E-940A-A3A21956D2FC}"/>
              </a:ext>
            </a:extLst>
          </p:cNvPr>
          <p:cNvSpPr/>
          <p:nvPr/>
        </p:nvSpPr>
        <p:spPr>
          <a:xfrm>
            <a:off x="4510907" y="2688045"/>
            <a:ext cx="3170186" cy="1481909"/>
          </a:xfrm>
          <a:prstGeom prst="rect">
            <a:avLst/>
          </a:prstGeom>
          <a:solidFill>
            <a:srgbClr val="EE7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BB019A-3DCB-3C4C-A012-16F713532A02}"/>
              </a:ext>
            </a:extLst>
          </p:cNvPr>
          <p:cNvSpPr txBox="1"/>
          <p:nvPr/>
        </p:nvSpPr>
        <p:spPr>
          <a:xfrm>
            <a:off x="4594504" y="2822080"/>
            <a:ext cx="2976284"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Next Steps</a:t>
            </a:r>
          </a:p>
          <a:p>
            <a:pPr algn="ctr"/>
            <a:r>
              <a:rPr lang="en-US" sz="3600" b="1" dirty="0">
                <a:solidFill>
                  <a:schemeClr val="bg1"/>
                </a:solidFill>
                <a:latin typeface="Arial" panose="020B0604020202020204" pitchFamily="34" charset="0"/>
                <a:cs typeface="Arial" panose="020B0604020202020204" pitchFamily="34" charset="0"/>
              </a:rPr>
              <a:t>Q&amp;A</a:t>
            </a:r>
          </a:p>
        </p:txBody>
      </p:sp>
    </p:spTree>
    <p:extLst>
      <p:ext uri="{BB962C8B-B14F-4D97-AF65-F5344CB8AC3E}">
        <p14:creationId xmlns:p14="http://schemas.microsoft.com/office/powerpoint/2010/main" val="120757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751BBB66-9A57-48CB-A9F0-73C3087382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88" b="545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593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2FCDF4CF-4C37-2740-BE1E-4058F47F8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Parallelogram 6">
            <a:extLst>
              <a:ext uri="{FF2B5EF4-FFF2-40B4-BE49-F238E27FC236}">
                <a16:creationId xmlns:a16="http://schemas.microsoft.com/office/drawing/2014/main" id="{31E4EE13-214C-5C4A-8051-58DD9A1D7AF4}"/>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7623"/>
              </a:solidFill>
            </a:endParaRPr>
          </a:p>
        </p:txBody>
      </p:sp>
      <p:sp>
        <p:nvSpPr>
          <p:cNvPr id="6" name="Right Triangle 5">
            <a:extLst>
              <a:ext uri="{FF2B5EF4-FFF2-40B4-BE49-F238E27FC236}">
                <a16:creationId xmlns:a16="http://schemas.microsoft.com/office/drawing/2014/main" id="{AAF88E08-ACFA-8F4F-9A68-244428EEA771}"/>
              </a:ext>
            </a:extLst>
          </p:cNvPr>
          <p:cNvSpPr/>
          <p:nvPr/>
        </p:nvSpPr>
        <p:spPr>
          <a:xfrm flipH="1">
            <a:off x="11074400" y="5740400"/>
            <a:ext cx="1117600" cy="1117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08D6B8-FE9B-9A40-957D-AD0A9C88DAAF}"/>
              </a:ext>
            </a:extLst>
          </p:cNvPr>
          <p:cNvSpPr txBox="1"/>
          <p:nvPr/>
        </p:nvSpPr>
        <p:spPr>
          <a:xfrm>
            <a:off x="1830540" y="3013501"/>
            <a:ext cx="8504212"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FIERCE CONVERSATIONS</a:t>
            </a:r>
          </a:p>
        </p:txBody>
      </p:sp>
    </p:spTree>
    <p:extLst>
      <p:ext uri="{BB962C8B-B14F-4D97-AF65-F5344CB8AC3E}">
        <p14:creationId xmlns:p14="http://schemas.microsoft.com/office/powerpoint/2010/main" val="567417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C176764-2473-E54D-A6AB-3CF97C2133ED}"/>
              </a:ext>
            </a:extLst>
          </p:cNvPr>
          <p:cNvSpPr/>
          <p:nvPr/>
        </p:nvSpPr>
        <p:spPr>
          <a:xfrm rot="5400000">
            <a:off x="125741" y="-125743"/>
            <a:ext cx="2970687" cy="3222171"/>
          </a:xfrm>
          <a:prstGeom prst="rtTriangl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DA983F24-5E21-F949-B702-8F8885665D3B}"/>
              </a:ext>
            </a:extLst>
          </p:cNvPr>
          <p:cNvSpPr/>
          <p:nvPr/>
        </p:nvSpPr>
        <p:spPr>
          <a:xfrm flipH="1">
            <a:off x="11074400" y="5740400"/>
            <a:ext cx="1117600" cy="1117600"/>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DD28E0-2602-1A49-8BE5-713C9B8D4BE4}"/>
              </a:ext>
            </a:extLst>
          </p:cNvPr>
          <p:cNvSpPr txBox="1"/>
          <p:nvPr/>
        </p:nvSpPr>
        <p:spPr>
          <a:xfrm>
            <a:off x="924485" y="2144216"/>
            <a:ext cx="10343030" cy="3416320"/>
          </a:xfrm>
          <a:prstGeom prst="rect">
            <a:avLst/>
          </a:prstGeom>
          <a:noFill/>
        </p:spPr>
        <p:txBody>
          <a:bodyPr wrap="square" rtlCol="0">
            <a:spAutoFit/>
          </a:bodyPr>
          <a:lstStyle/>
          <a:p>
            <a:pPr marL="457200" indent="-457200">
              <a:buFont typeface="+mj-lt"/>
              <a:buAutoNum type="arabicPeriod"/>
            </a:pPr>
            <a:r>
              <a:rPr lang="en-US" sz="2400" dirty="0">
                <a:solidFill>
                  <a:srgbClr val="333333"/>
                </a:solidFill>
                <a:latin typeface="Arial" panose="020B0604020202020204" pitchFamily="34" charset="0"/>
                <a:cs typeface="Arial" panose="020B0604020202020204" pitchFamily="34" charset="0"/>
              </a:rPr>
              <a:t>Can you remember a time you or someone on your team sent a perfectly innocent email only to discover it </a:t>
            </a:r>
            <a:r>
              <a:rPr lang="en-US" sz="2400" b="1" dirty="0">
                <a:solidFill>
                  <a:schemeClr val="accent2"/>
                </a:solidFill>
                <a:latin typeface="Arial" panose="020B0604020202020204" pitchFamily="34" charset="0"/>
                <a:cs typeface="Arial" panose="020B0604020202020204" pitchFamily="34" charset="0"/>
              </a:rPr>
              <a:t>was taken totally out of context?</a:t>
            </a:r>
          </a:p>
          <a:p>
            <a:pPr marL="457200" indent="-457200">
              <a:buFont typeface="+mj-lt"/>
              <a:buAutoNum type="arabicPeriod"/>
            </a:pPr>
            <a:r>
              <a:rPr lang="en-US" sz="2400" dirty="0">
                <a:solidFill>
                  <a:srgbClr val="333333"/>
                </a:solidFill>
                <a:latin typeface="Arial" panose="020B0604020202020204" pitchFamily="34" charset="0"/>
                <a:cs typeface="Arial" panose="020B0604020202020204" pitchFamily="34" charset="0"/>
              </a:rPr>
              <a:t>How many meetings have I sat in where I knew </a:t>
            </a:r>
            <a:r>
              <a:rPr lang="en-US" sz="2400" b="1" dirty="0">
                <a:solidFill>
                  <a:schemeClr val="accent2"/>
                </a:solidFill>
                <a:latin typeface="Arial" panose="020B0604020202020204" pitchFamily="34" charset="0"/>
                <a:cs typeface="Arial" panose="020B0604020202020204" pitchFamily="34" charset="0"/>
              </a:rPr>
              <a:t>the real issues were not being discussed</a:t>
            </a:r>
            <a:r>
              <a:rPr lang="en-US" sz="2400" dirty="0">
                <a:solidFill>
                  <a:schemeClr val="accent2"/>
                </a:solidFill>
                <a:latin typeface="Arial" panose="020B0604020202020204" pitchFamily="34" charset="0"/>
                <a:cs typeface="Arial" panose="020B0604020202020204" pitchFamily="34" charset="0"/>
              </a:rPr>
              <a:t>?</a:t>
            </a:r>
          </a:p>
          <a:p>
            <a:pPr marL="457200" lvl="0" indent="-457200">
              <a:buFont typeface="+mj-lt"/>
              <a:buAutoNum type="arabicPeriod"/>
              <a:defRPr/>
            </a:pPr>
            <a:r>
              <a:rPr lang="en-US" sz="2400" dirty="0">
                <a:solidFill>
                  <a:srgbClr val="333333"/>
                </a:solidFill>
                <a:latin typeface="Arial" panose="020B0604020202020204" pitchFamily="34" charset="0"/>
                <a:cs typeface="Arial" panose="020B0604020202020204" pitchFamily="34" charset="0"/>
              </a:rPr>
              <a:t>How often do I find myself – just to be polite </a:t>
            </a:r>
            <a:r>
              <a:rPr lang="en-US" sz="2400" b="1" dirty="0">
                <a:solidFill>
                  <a:schemeClr val="accent2"/>
                </a:solidFill>
                <a:latin typeface="Arial" panose="020B0604020202020204" pitchFamily="34" charset="0"/>
                <a:cs typeface="Arial" panose="020B0604020202020204" pitchFamily="34" charset="0"/>
              </a:rPr>
              <a:t>– saying things I don’t mean?</a:t>
            </a:r>
          </a:p>
          <a:p>
            <a:pPr marL="457200" lvl="0" indent="-457200">
              <a:buFont typeface="+mj-lt"/>
              <a:buAutoNum type="arabicPeriod"/>
              <a:defRPr/>
            </a:pPr>
            <a:r>
              <a:rPr lang="en-US" sz="2400" dirty="0">
                <a:solidFill>
                  <a:srgbClr val="333333"/>
                </a:solidFill>
                <a:latin typeface="Arial" panose="020B0604020202020204" pitchFamily="34" charset="0"/>
                <a:cs typeface="Arial" panose="020B0604020202020204" pitchFamily="34" charset="0"/>
              </a:rPr>
              <a:t>What is the conversation I've been unable to have with colleagues that if I were able to have might </a:t>
            </a:r>
            <a:r>
              <a:rPr lang="en-US" sz="2400" b="1" dirty="0">
                <a:solidFill>
                  <a:schemeClr val="accent2"/>
                </a:solidFill>
                <a:latin typeface="Arial" panose="020B0604020202020204" pitchFamily="34" charset="0"/>
                <a:cs typeface="Arial" panose="020B0604020202020204" pitchFamily="34" charset="0"/>
              </a:rPr>
              <a:t>make the difference</a:t>
            </a:r>
            <a:r>
              <a:rPr lang="en-US" sz="2400" dirty="0">
                <a:solidFill>
                  <a:schemeClr val="accent2"/>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2279D5A2-8268-164F-A115-C9EABCE71401}"/>
              </a:ext>
            </a:extLst>
          </p:cNvPr>
          <p:cNvSpPr txBox="1"/>
          <p:nvPr/>
        </p:nvSpPr>
        <p:spPr>
          <a:xfrm>
            <a:off x="3901440" y="656609"/>
            <a:ext cx="4389120" cy="830997"/>
          </a:xfrm>
          <a:prstGeom prst="rect">
            <a:avLst/>
          </a:prstGeom>
          <a:noFill/>
        </p:spPr>
        <p:txBody>
          <a:bodyPr wrap="square" rtlCol="0">
            <a:spAutoFit/>
          </a:bodyPr>
          <a:lstStyle/>
          <a:p>
            <a:pPr algn="ctr"/>
            <a:r>
              <a:rPr lang="en-US" sz="4800" b="1" dirty="0">
                <a:solidFill>
                  <a:schemeClr val="accent2"/>
                </a:solidFill>
                <a:latin typeface="Arial" panose="020B0604020202020204" pitchFamily="34" charset="0"/>
                <a:cs typeface="Arial" panose="020B0604020202020204" pitchFamily="34" charset="0"/>
              </a:rPr>
              <a:t>Reflect</a:t>
            </a:r>
          </a:p>
        </p:txBody>
      </p:sp>
    </p:spTree>
    <p:custDataLst>
      <p:tags r:id="rId1"/>
    </p:custDataLst>
    <p:extLst>
      <p:ext uri="{BB962C8B-B14F-4D97-AF65-F5344CB8AC3E}">
        <p14:creationId xmlns:p14="http://schemas.microsoft.com/office/powerpoint/2010/main" val="307691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1000"/>
                                        <p:tgtEl>
                                          <p:spTgt spid="7">
                                            <p:txEl>
                                              <p:pRg st="3" end="3"/>
                                            </p:txEl>
                                          </p:spTgt>
                                        </p:tgtEl>
                                      </p:cBhvr>
                                    </p:animEffect>
                                    <p:anim calcmode="lin" valueType="num">
                                      <p:cBhvr>
                                        <p:cTn id="34"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A3DFA-62AE-4C41-8314-23CB3701CEAD}"/>
              </a:ext>
            </a:extLst>
          </p:cNvPr>
          <p:cNvPicPr>
            <a:picLocks noChangeAspect="1"/>
          </p:cNvPicPr>
          <p:nvPr/>
        </p:nvPicPr>
        <p:blipFill>
          <a:blip r:embed="rId3"/>
          <a:stretch>
            <a:fillRect/>
          </a:stretch>
        </p:blipFill>
        <p:spPr>
          <a:xfrm>
            <a:off x="0" y="0"/>
            <a:ext cx="12192000" cy="6858000"/>
          </a:xfrm>
          <a:prstGeom prst="rect">
            <a:avLst/>
          </a:prstGeom>
        </p:spPr>
      </p:pic>
      <p:sp>
        <p:nvSpPr>
          <p:cNvPr id="9" name="Parallelogram 6">
            <a:extLst>
              <a:ext uri="{FF2B5EF4-FFF2-40B4-BE49-F238E27FC236}">
                <a16:creationId xmlns:a16="http://schemas.microsoft.com/office/drawing/2014/main" id="{58EE13B5-2912-2148-BD75-022D56D20961}"/>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10" name="Right Triangle 9">
            <a:extLst>
              <a:ext uri="{FF2B5EF4-FFF2-40B4-BE49-F238E27FC236}">
                <a16:creationId xmlns:a16="http://schemas.microsoft.com/office/drawing/2014/main" id="{1A5C201E-BEAF-6843-8104-D2931854C8F0}"/>
              </a:ext>
            </a:extLst>
          </p:cNvPr>
          <p:cNvSpPr/>
          <p:nvPr/>
        </p:nvSpPr>
        <p:spPr>
          <a:xfrm flipH="1">
            <a:off x="11074400" y="5740400"/>
            <a:ext cx="1117600" cy="1117600"/>
          </a:xfrm>
          <a:prstGeom prst="rtTriangle">
            <a:avLst/>
          </a:prstGeom>
          <a:solidFill>
            <a:srgbClr val="E27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3E8E3A-5D1C-904D-A148-AF68183C7E50}"/>
              </a:ext>
            </a:extLst>
          </p:cNvPr>
          <p:cNvSpPr txBox="1"/>
          <p:nvPr/>
        </p:nvSpPr>
        <p:spPr>
          <a:xfrm>
            <a:off x="2405972" y="2256943"/>
            <a:ext cx="7380055" cy="2308324"/>
          </a:xfrm>
          <a:prstGeom prst="rect">
            <a:avLst/>
          </a:prstGeom>
          <a:noFill/>
        </p:spPr>
        <p:txBody>
          <a:bodyPr wrap="square" rtlCol="0">
            <a:spAutoFit/>
          </a:bodyPr>
          <a:lstStyle/>
          <a:p>
            <a:pPr algn="ctr"/>
            <a:r>
              <a:rPr lang="en-US" sz="3600" b="1" dirty="0">
                <a:solidFill>
                  <a:srgbClr val="E2773C"/>
                </a:solidFill>
                <a:latin typeface="Arial" panose="020B0604020202020204" pitchFamily="34" charset="0"/>
                <a:cs typeface="Arial" panose="020B0604020202020204" pitchFamily="34" charset="0"/>
              </a:rPr>
              <a:t>A </a:t>
            </a:r>
            <a:r>
              <a:rPr lang="en-US" sz="3600" b="1" dirty="0">
                <a:solidFill>
                  <a:schemeClr val="bg1"/>
                </a:solidFill>
                <a:latin typeface="Arial" panose="020B0604020202020204" pitchFamily="34" charset="0"/>
                <a:cs typeface="Arial" panose="020B0604020202020204" pitchFamily="34" charset="0"/>
              </a:rPr>
              <a:t>Fierce Conversation </a:t>
            </a:r>
            <a:r>
              <a:rPr lang="en-US" sz="3600" b="1" dirty="0">
                <a:solidFill>
                  <a:srgbClr val="E2773C"/>
                </a:solidFill>
                <a:latin typeface="Arial" panose="020B0604020202020204" pitchFamily="34" charset="0"/>
                <a:cs typeface="Arial" panose="020B0604020202020204" pitchFamily="34" charset="0"/>
              </a:rPr>
              <a:t>is one in which </a:t>
            </a:r>
            <a:r>
              <a:rPr lang="en-US" sz="3600" b="1" dirty="0">
                <a:solidFill>
                  <a:schemeClr val="bg1"/>
                </a:solidFill>
                <a:latin typeface="Arial" panose="020B0604020202020204" pitchFamily="34" charset="0"/>
                <a:cs typeface="Arial" panose="020B0604020202020204" pitchFamily="34" charset="0"/>
              </a:rPr>
              <a:t>we come out from behind ourselves</a:t>
            </a:r>
            <a:r>
              <a:rPr lang="en-US" sz="3600" b="1" dirty="0">
                <a:solidFill>
                  <a:srgbClr val="E2773C"/>
                </a:solidFill>
                <a:latin typeface="Arial" panose="020B0604020202020204" pitchFamily="34" charset="0"/>
                <a:cs typeface="Arial" panose="020B0604020202020204" pitchFamily="34" charset="0"/>
              </a:rPr>
              <a:t> into the </a:t>
            </a:r>
            <a:r>
              <a:rPr lang="en-US" sz="3600" b="1" dirty="0">
                <a:solidFill>
                  <a:schemeClr val="bg1"/>
                </a:solidFill>
                <a:latin typeface="Arial" panose="020B0604020202020204" pitchFamily="34" charset="0"/>
                <a:cs typeface="Arial" panose="020B0604020202020204" pitchFamily="34" charset="0"/>
              </a:rPr>
              <a:t>conversation,</a:t>
            </a:r>
            <a:r>
              <a:rPr lang="en-US" sz="3600" b="1" dirty="0">
                <a:solidFill>
                  <a:srgbClr val="E2773C"/>
                </a:solidFill>
                <a:latin typeface="Arial" panose="020B0604020202020204" pitchFamily="34" charset="0"/>
                <a:cs typeface="Arial" panose="020B0604020202020204" pitchFamily="34" charset="0"/>
              </a:rPr>
              <a:t> and </a:t>
            </a:r>
            <a:r>
              <a:rPr lang="en-US" sz="3600" b="1" dirty="0">
                <a:solidFill>
                  <a:schemeClr val="bg1"/>
                </a:solidFill>
                <a:latin typeface="Arial" panose="020B0604020202020204" pitchFamily="34" charset="0"/>
                <a:cs typeface="Arial" panose="020B0604020202020204" pitchFamily="34" charset="0"/>
              </a:rPr>
              <a:t>make it real.</a:t>
            </a:r>
          </a:p>
        </p:txBody>
      </p:sp>
    </p:spTree>
    <p:extLst>
      <p:ext uri="{BB962C8B-B14F-4D97-AF65-F5344CB8AC3E}">
        <p14:creationId xmlns:p14="http://schemas.microsoft.com/office/powerpoint/2010/main" val="4281897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2B9F80-15DC-F849-84DA-70FFE2B894BB}"/>
              </a:ext>
            </a:extLst>
          </p:cNvPr>
          <p:cNvSpPr/>
          <p:nvPr/>
        </p:nvSpPr>
        <p:spPr>
          <a:xfrm>
            <a:off x="2595975" y="2458433"/>
            <a:ext cx="3996420" cy="16121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948" y="5699760"/>
            <a:ext cx="1319928" cy="696468"/>
          </a:xfrm>
          <a:prstGeom prst="rect">
            <a:avLst/>
          </a:prstGeom>
        </p:spPr>
      </p:pic>
      <p:sp>
        <p:nvSpPr>
          <p:cNvPr id="19" name="Title 1">
            <a:extLst>
              <a:ext uri="{FF2B5EF4-FFF2-40B4-BE49-F238E27FC236}">
                <a16:creationId xmlns:a16="http://schemas.microsoft.com/office/drawing/2014/main" id="{26561D78-9A81-63F6-E21C-B1C386498FE4}"/>
              </a:ext>
            </a:extLst>
          </p:cNvPr>
          <p:cNvSpPr txBox="1">
            <a:spLocks/>
          </p:cNvSpPr>
          <p:nvPr/>
        </p:nvSpPr>
        <p:spPr>
          <a:xfrm>
            <a:off x="1290579" y="249596"/>
            <a:ext cx="9286306" cy="949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F68E1E"/>
                </a:solidFill>
                <a:latin typeface="SerifaMed" panose="00000600000000000000" pitchFamily="50" charset="0"/>
                <a:ea typeface="+mj-ea"/>
                <a:cs typeface="+mj-cs"/>
              </a:defRPr>
            </a:lvl1pPr>
          </a:lstStyle>
          <a:p>
            <a:pPr algn="ctr"/>
            <a:r>
              <a:rPr lang="en-US" b="1">
                <a:solidFill>
                  <a:srgbClr val="EE7623"/>
                </a:solidFill>
                <a:latin typeface="Proxima Nova Rg"/>
              </a:rPr>
              <a:t>Fierce training programs</a:t>
            </a:r>
            <a:endParaRPr lang="en-US" b="1">
              <a:solidFill>
                <a:srgbClr val="EE7623"/>
              </a:solidFill>
              <a:latin typeface="Proxima Nova Rg" panose="02000506030000020004" pitchFamily="2" charset="0"/>
            </a:endParaRPr>
          </a:p>
        </p:txBody>
      </p:sp>
      <p:sp>
        <p:nvSpPr>
          <p:cNvPr id="4" name="Rectangle 3"/>
          <p:cNvSpPr/>
          <p:nvPr/>
        </p:nvSpPr>
        <p:spPr>
          <a:xfrm rot="10800000">
            <a:off x="1721643" y="1106906"/>
            <a:ext cx="2967789" cy="352926"/>
          </a:xfrm>
          <a:custGeom>
            <a:avLst/>
            <a:gdLst>
              <a:gd name="connsiteX0" fmla="*/ 0 w 2967789"/>
              <a:gd name="connsiteY0" fmla="*/ 0 h 352926"/>
              <a:gd name="connsiteX1" fmla="*/ 2967789 w 2967789"/>
              <a:gd name="connsiteY1" fmla="*/ 0 h 352926"/>
              <a:gd name="connsiteX2" fmla="*/ 2967789 w 2967789"/>
              <a:gd name="connsiteY2" fmla="*/ 352926 h 352926"/>
              <a:gd name="connsiteX3" fmla="*/ 0 w 2967789"/>
              <a:gd name="connsiteY3" fmla="*/ 352926 h 352926"/>
              <a:gd name="connsiteX4" fmla="*/ 0 w 2967789"/>
              <a:gd name="connsiteY4" fmla="*/ 0 h 352926"/>
              <a:gd name="connsiteX0" fmla="*/ 352926 w 2967789"/>
              <a:gd name="connsiteY0" fmla="*/ 16042 h 352926"/>
              <a:gd name="connsiteX1" fmla="*/ 2967789 w 2967789"/>
              <a:gd name="connsiteY1" fmla="*/ 0 h 352926"/>
              <a:gd name="connsiteX2" fmla="*/ 2967789 w 2967789"/>
              <a:gd name="connsiteY2" fmla="*/ 352926 h 352926"/>
              <a:gd name="connsiteX3" fmla="*/ 0 w 2967789"/>
              <a:gd name="connsiteY3" fmla="*/ 352926 h 352926"/>
              <a:gd name="connsiteX4" fmla="*/ 352926 w 2967789"/>
              <a:gd name="connsiteY4" fmla="*/ 16042 h 35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789" h="352926">
                <a:moveTo>
                  <a:pt x="352926" y="16042"/>
                </a:moveTo>
                <a:lnTo>
                  <a:pt x="2967789" y="0"/>
                </a:lnTo>
                <a:lnTo>
                  <a:pt x="2967789" y="352926"/>
                </a:lnTo>
                <a:lnTo>
                  <a:pt x="0" y="352926"/>
                </a:lnTo>
                <a:lnTo>
                  <a:pt x="352926" y="16042"/>
                </a:lnTo>
                <a:close/>
              </a:path>
            </a:pathLst>
          </a:custGeom>
          <a:solidFill>
            <a:srgbClr val="33333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p:cNvSpPr/>
          <p:nvPr/>
        </p:nvSpPr>
        <p:spPr>
          <a:xfrm rot="10800000">
            <a:off x="4448801" y="1106906"/>
            <a:ext cx="2967789" cy="352926"/>
          </a:xfrm>
          <a:custGeom>
            <a:avLst/>
            <a:gdLst>
              <a:gd name="connsiteX0" fmla="*/ 0 w 2967789"/>
              <a:gd name="connsiteY0" fmla="*/ 0 h 352926"/>
              <a:gd name="connsiteX1" fmla="*/ 2967789 w 2967789"/>
              <a:gd name="connsiteY1" fmla="*/ 0 h 352926"/>
              <a:gd name="connsiteX2" fmla="*/ 2967789 w 2967789"/>
              <a:gd name="connsiteY2" fmla="*/ 352926 h 352926"/>
              <a:gd name="connsiteX3" fmla="*/ 0 w 2967789"/>
              <a:gd name="connsiteY3" fmla="*/ 352926 h 352926"/>
              <a:gd name="connsiteX4" fmla="*/ 0 w 2967789"/>
              <a:gd name="connsiteY4" fmla="*/ 0 h 352926"/>
              <a:gd name="connsiteX0" fmla="*/ 352926 w 2967789"/>
              <a:gd name="connsiteY0" fmla="*/ 16042 h 352926"/>
              <a:gd name="connsiteX1" fmla="*/ 2967789 w 2967789"/>
              <a:gd name="connsiteY1" fmla="*/ 0 h 352926"/>
              <a:gd name="connsiteX2" fmla="*/ 2967789 w 2967789"/>
              <a:gd name="connsiteY2" fmla="*/ 352926 h 352926"/>
              <a:gd name="connsiteX3" fmla="*/ 0 w 2967789"/>
              <a:gd name="connsiteY3" fmla="*/ 352926 h 352926"/>
              <a:gd name="connsiteX4" fmla="*/ 352926 w 2967789"/>
              <a:gd name="connsiteY4" fmla="*/ 16042 h 352926"/>
              <a:gd name="connsiteX0" fmla="*/ 352926 w 2967789"/>
              <a:gd name="connsiteY0" fmla="*/ 16042 h 352926"/>
              <a:gd name="connsiteX1" fmla="*/ 2967789 w 2967789"/>
              <a:gd name="connsiteY1" fmla="*/ 0 h 352926"/>
              <a:gd name="connsiteX2" fmla="*/ 2598821 w 2967789"/>
              <a:gd name="connsiteY2" fmla="*/ 352926 h 352926"/>
              <a:gd name="connsiteX3" fmla="*/ 0 w 2967789"/>
              <a:gd name="connsiteY3" fmla="*/ 352926 h 352926"/>
              <a:gd name="connsiteX4" fmla="*/ 352926 w 2967789"/>
              <a:gd name="connsiteY4" fmla="*/ 16042 h 35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789" h="352926">
                <a:moveTo>
                  <a:pt x="352926" y="16042"/>
                </a:moveTo>
                <a:lnTo>
                  <a:pt x="2967789" y="0"/>
                </a:lnTo>
                <a:lnTo>
                  <a:pt x="2598821" y="352926"/>
                </a:lnTo>
                <a:lnTo>
                  <a:pt x="0" y="352926"/>
                </a:lnTo>
                <a:lnTo>
                  <a:pt x="352926" y="16042"/>
                </a:lnTo>
                <a:close/>
              </a:path>
            </a:pathLst>
          </a:custGeom>
          <a:solidFill>
            <a:srgbClr val="33333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3"/>
          <p:cNvSpPr/>
          <p:nvPr/>
        </p:nvSpPr>
        <p:spPr>
          <a:xfrm>
            <a:off x="7175959" y="1090865"/>
            <a:ext cx="2967789" cy="352926"/>
          </a:xfrm>
          <a:custGeom>
            <a:avLst/>
            <a:gdLst>
              <a:gd name="connsiteX0" fmla="*/ 0 w 2967789"/>
              <a:gd name="connsiteY0" fmla="*/ 0 h 352926"/>
              <a:gd name="connsiteX1" fmla="*/ 2967789 w 2967789"/>
              <a:gd name="connsiteY1" fmla="*/ 0 h 352926"/>
              <a:gd name="connsiteX2" fmla="*/ 2967789 w 2967789"/>
              <a:gd name="connsiteY2" fmla="*/ 352926 h 352926"/>
              <a:gd name="connsiteX3" fmla="*/ 0 w 2967789"/>
              <a:gd name="connsiteY3" fmla="*/ 352926 h 352926"/>
              <a:gd name="connsiteX4" fmla="*/ 0 w 2967789"/>
              <a:gd name="connsiteY4" fmla="*/ 0 h 352926"/>
              <a:gd name="connsiteX0" fmla="*/ 352926 w 2967789"/>
              <a:gd name="connsiteY0" fmla="*/ 16042 h 352926"/>
              <a:gd name="connsiteX1" fmla="*/ 2967789 w 2967789"/>
              <a:gd name="connsiteY1" fmla="*/ 0 h 352926"/>
              <a:gd name="connsiteX2" fmla="*/ 2967789 w 2967789"/>
              <a:gd name="connsiteY2" fmla="*/ 352926 h 352926"/>
              <a:gd name="connsiteX3" fmla="*/ 0 w 2967789"/>
              <a:gd name="connsiteY3" fmla="*/ 352926 h 352926"/>
              <a:gd name="connsiteX4" fmla="*/ 352926 w 2967789"/>
              <a:gd name="connsiteY4" fmla="*/ 16042 h 35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789" h="352926">
                <a:moveTo>
                  <a:pt x="352926" y="16042"/>
                </a:moveTo>
                <a:lnTo>
                  <a:pt x="2967789" y="0"/>
                </a:lnTo>
                <a:lnTo>
                  <a:pt x="2967789" y="352926"/>
                </a:lnTo>
                <a:lnTo>
                  <a:pt x="0" y="352926"/>
                </a:lnTo>
                <a:lnTo>
                  <a:pt x="352926" y="16042"/>
                </a:lnTo>
                <a:close/>
              </a:path>
            </a:pathLst>
          </a:custGeom>
          <a:solidFill>
            <a:srgbClr val="33333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FC00EB85-7015-4FC6-6AB8-5388E37DA732}"/>
              </a:ext>
            </a:extLst>
          </p:cNvPr>
          <p:cNvSpPr txBox="1">
            <a:spLocks/>
          </p:cNvSpPr>
          <p:nvPr/>
        </p:nvSpPr>
        <p:spPr>
          <a:xfrm>
            <a:off x="2188563" y="1147196"/>
            <a:ext cx="1907312" cy="232425"/>
          </a:xfrm>
          <a:prstGeom prst="rect">
            <a:avLst/>
          </a:prstGeom>
        </p:spPr>
        <p:txBody>
          <a:bodyPr lIns="0" tIns="0" rIns="0" bIns="0">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a:solidFill>
                  <a:schemeClr val="bg1"/>
                </a:solidFill>
                <a:latin typeface="Proxima Nova" charset="0"/>
                <a:ea typeface="Proxima Nova" charset="0"/>
                <a:cs typeface="Proxima Nova" charset="0"/>
              </a:rPr>
              <a:t>CUSTOMIZABLE</a:t>
            </a:r>
          </a:p>
        </p:txBody>
      </p:sp>
      <p:sp>
        <p:nvSpPr>
          <p:cNvPr id="23" name="Content Placeholder 2">
            <a:extLst>
              <a:ext uri="{FF2B5EF4-FFF2-40B4-BE49-F238E27FC236}">
                <a16:creationId xmlns:a16="http://schemas.microsoft.com/office/drawing/2014/main" id="{FC00EB85-7015-4FC6-6AB8-5388E37DA732}"/>
              </a:ext>
            </a:extLst>
          </p:cNvPr>
          <p:cNvSpPr txBox="1">
            <a:spLocks/>
          </p:cNvSpPr>
          <p:nvPr/>
        </p:nvSpPr>
        <p:spPr>
          <a:xfrm>
            <a:off x="5011975" y="1147196"/>
            <a:ext cx="1907312" cy="232425"/>
          </a:xfrm>
          <a:prstGeom prst="rect">
            <a:avLst/>
          </a:prstGeom>
        </p:spPr>
        <p:txBody>
          <a:bodyPr lIns="0" tIns="0" rIns="0" bIns="0">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a:solidFill>
                  <a:schemeClr val="bg1"/>
                </a:solidFill>
                <a:latin typeface="Proxima Nova" charset="0"/>
                <a:ea typeface="Proxima Nova" charset="0"/>
                <a:cs typeface="Proxima Nova" charset="0"/>
              </a:rPr>
              <a:t>SUSTAINABLE</a:t>
            </a:r>
          </a:p>
        </p:txBody>
      </p:sp>
      <p:sp>
        <p:nvSpPr>
          <p:cNvPr id="24" name="Content Placeholder 2">
            <a:extLst>
              <a:ext uri="{FF2B5EF4-FFF2-40B4-BE49-F238E27FC236}">
                <a16:creationId xmlns:a16="http://schemas.microsoft.com/office/drawing/2014/main" id="{FC00EB85-7015-4FC6-6AB8-5388E37DA732}"/>
              </a:ext>
            </a:extLst>
          </p:cNvPr>
          <p:cNvSpPr txBox="1">
            <a:spLocks/>
          </p:cNvSpPr>
          <p:nvPr/>
        </p:nvSpPr>
        <p:spPr>
          <a:xfrm>
            <a:off x="7835386" y="1147196"/>
            <a:ext cx="1907312" cy="232425"/>
          </a:xfrm>
          <a:prstGeom prst="rect">
            <a:avLst/>
          </a:prstGeom>
        </p:spPr>
        <p:txBody>
          <a:bodyPr lIns="0" tIns="0" rIns="0" bIns="0">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a:solidFill>
                  <a:schemeClr val="bg1"/>
                </a:solidFill>
                <a:latin typeface="Proxima Nova" charset="0"/>
                <a:ea typeface="Proxima Nova" charset="0"/>
                <a:cs typeface="Proxima Nova" charset="0"/>
              </a:rPr>
              <a:t>STRATEGIC</a:t>
            </a:r>
          </a:p>
        </p:txBody>
      </p:sp>
      <p:sp>
        <p:nvSpPr>
          <p:cNvPr id="67" name="TextBox 66">
            <a:extLst>
              <a:ext uri="{FF2B5EF4-FFF2-40B4-BE49-F238E27FC236}">
                <a16:creationId xmlns:a16="http://schemas.microsoft.com/office/drawing/2014/main" id="{8518BEAB-1A57-9F86-39C8-CCDB980B5D0C}"/>
              </a:ext>
            </a:extLst>
          </p:cNvPr>
          <p:cNvSpPr txBox="1"/>
          <p:nvPr/>
        </p:nvSpPr>
        <p:spPr>
          <a:xfrm>
            <a:off x="1890660" y="1564572"/>
            <a:ext cx="8084070" cy="338554"/>
          </a:xfrm>
          <a:prstGeom prst="rect">
            <a:avLst/>
          </a:prstGeom>
          <a:noFill/>
        </p:spPr>
        <p:txBody>
          <a:bodyPr wrap="square" lIns="91440" tIns="45720" rIns="91440" bIns="45720" rtlCol="0" anchor="t">
            <a:spAutoFit/>
          </a:bodyPr>
          <a:lstStyle/>
          <a:p>
            <a:pPr algn="ctr"/>
            <a:r>
              <a:rPr lang="en-US" sz="1600">
                <a:latin typeface="Proxima Nova"/>
                <a:ea typeface="Proxima Nova" charset="0"/>
                <a:cs typeface="Proxima Nova" charset="0"/>
              </a:rPr>
              <a:t>Each one of our training solutions can be customized to best serve your business needs.</a:t>
            </a:r>
          </a:p>
        </p:txBody>
      </p:sp>
      <p:grpSp>
        <p:nvGrpSpPr>
          <p:cNvPr id="29" name="Group 28">
            <a:extLst>
              <a:ext uri="{FF2B5EF4-FFF2-40B4-BE49-F238E27FC236}">
                <a16:creationId xmlns:a16="http://schemas.microsoft.com/office/drawing/2014/main" id="{444D3A4F-45EF-87EC-5474-75CA6A33A2F6}"/>
              </a:ext>
            </a:extLst>
          </p:cNvPr>
          <p:cNvGrpSpPr/>
          <p:nvPr/>
        </p:nvGrpSpPr>
        <p:grpSpPr>
          <a:xfrm>
            <a:off x="636964" y="2301100"/>
            <a:ext cx="10296675" cy="1241230"/>
            <a:chOff x="636964" y="2301100"/>
            <a:chExt cx="10296675" cy="1241230"/>
          </a:xfrm>
        </p:grpSpPr>
        <p:grpSp>
          <p:nvGrpSpPr>
            <p:cNvPr id="28" name="Group 27">
              <a:extLst>
                <a:ext uri="{FF2B5EF4-FFF2-40B4-BE49-F238E27FC236}">
                  <a16:creationId xmlns:a16="http://schemas.microsoft.com/office/drawing/2014/main" id="{956F4905-1653-0469-5AA3-D2F4A19E753A}"/>
                </a:ext>
              </a:extLst>
            </p:cNvPr>
            <p:cNvGrpSpPr/>
            <p:nvPr/>
          </p:nvGrpSpPr>
          <p:grpSpPr>
            <a:xfrm>
              <a:off x="636964" y="2311888"/>
              <a:ext cx="3174683" cy="1215297"/>
              <a:chOff x="636964" y="2311888"/>
              <a:chExt cx="3174683" cy="1215297"/>
            </a:xfrm>
          </p:grpSpPr>
          <p:sp>
            <p:nvSpPr>
              <p:cNvPr id="109" name="Content Placeholder 2">
                <a:extLst>
                  <a:ext uri="{FF2B5EF4-FFF2-40B4-BE49-F238E27FC236}">
                    <a16:creationId xmlns:a16="http://schemas.microsoft.com/office/drawing/2014/main" id="{845195D8-C23B-1441-DBFA-0FCD2EC9F3F8}"/>
                  </a:ext>
                </a:extLst>
              </p:cNvPr>
              <p:cNvSpPr txBox="1">
                <a:spLocks/>
              </p:cNvSpPr>
              <p:nvPr/>
            </p:nvSpPr>
            <p:spPr>
              <a:xfrm>
                <a:off x="636964" y="2311888"/>
                <a:ext cx="3174683"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FOUNDATIONS</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200" b="1" dirty="0">
                  <a:latin typeface="Arial" charset="0"/>
                  <a:ea typeface="Arial" charset="0"/>
                  <a:cs typeface="Arial" charset="0"/>
                </a:endParaRPr>
              </a:p>
              <a:p>
                <a:pPr marL="0" indent="0">
                  <a:lnSpc>
                    <a:spcPts val="1320"/>
                  </a:lnSpc>
                  <a:spcBef>
                    <a:spcPts val="0"/>
                  </a:spcBef>
                  <a:buNone/>
                </a:pPr>
                <a:endParaRPr lang="en-US" sz="14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A revolutionary approach to conversations that matter.</a:t>
                </a:r>
              </a:p>
            </p:txBody>
          </p:sp>
          <p:cxnSp>
            <p:nvCxnSpPr>
              <p:cNvPr id="7" name="Straight Connector 6"/>
              <p:cNvCxnSpPr/>
              <p:nvPr/>
            </p:nvCxnSpPr>
            <p:spPr>
              <a:xfrm>
                <a:off x="712454" y="2648242"/>
                <a:ext cx="2393576" cy="0"/>
              </a:xfrm>
              <a:prstGeom prst="line">
                <a:avLst/>
              </a:prstGeom>
              <a:ln w="50800">
                <a:solidFill>
                  <a:srgbClr val="DE6E2C"/>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18F079B-7A13-B50C-3E76-8CEDAACC168C}"/>
                </a:ext>
              </a:extLst>
            </p:cNvPr>
            <p:cNvGrpSpPr/>
            <p:nvPr/>
          </p:nvGrpSpPr>
          <p:grpSpPr>
            <a:xfrm>
              <a:off x="7758956" y="2327033"/>
              <a:ext cx="3174683" cy="1215297"/>
              <a:chOff x="7758956" y="2327033"/>
              <a:chExt cx="3174683" cy="1215297"/>
            </a:xfrm>
          </p:grpSpPr>
          <p:sp>
            <p:nvSpPr>
              <p:cNvPr id="112" name="Content Placeholder 2">
                <a:extLst>
                  <a:ext uri="{FF2B5EF4-FFF2-40B4-BE49-F238E27FC236}">
                    <a16:creationId xmlns:a16="http://schemas.microsoft.com/office/drawing/2014/main" id="{845195D8-C23B-1441-DBFA-0FCD2EC9F3F8}"/>
                  </a:ext>
                </a:extLst>
              </p:cNvPr>
              <p:cNvSpPr txBox="1">
                <a:spLocks/>
              </p:cNvSpPr>
              <p:nvPr/>
            </p:nvSpPr>
            <p:spPr>
              <a:xfrm>
                <a:off x="7758956" y="2327033"/>
                <a:ext cx="3174683"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DELEGATE</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200" b="1" dirty="0">
                  <a:latin typeface="Arial" charset="0"/>
                  <a:ea typeface="Arial" charset="0"/>
                  <a:cs typeface="Arial" charset="0"/>
                </a:endParaRPr>
              </a:p>
              <a:p>
                <a:pPr marL="0" indent="0">
                  <a:lnSpc>
                    <a:spcPts val="1320"/>
                  </a:lnSpc>
                  <a:spcBef>
                    <a:spcPts val="0"/>
                  </a:spcBef>
                  <a:buNone/>
                </a:pPr>
                <a:endParaRPr lang="en-US" sz="14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Be more productive and develop</a:t>
                </a:r>
              </a:p>
              <a:p>
                <a:pPr marL="0" indent="0">
                  <a:lnSpc>
                    <a:spcPts val="1520"/>
                  </a:lnSpc>
                  <a:spcBef>
                    <a:spcPts val="0"/>
                  </a:spcBef>
                  <a:buNone/>
                </a:pPr>
                <a:r>
                  <a:rPr lang="en-US" sz="1400" dirty="0">
                    <a:latin typeface="Proxima Nova" panose="02000506030000020004" pitchFamily="2" charset="0"/>
                    <a:ea typeface="Arial" charset="0"/>
                    <a:cs typeface="Arial" charset="0"/>
                  </a:rPr>
                  <a:t>leadership skills in your team.</a:t>
                </a:r>
              </a:p>
            </p:txBody>
          </p:sp>
          <p:cxnSp>
            <p:nvCxnSpPr>
              <p:cNvPr id="118" name="Straight Connector 117"/>
              <p:cNvCxnSpPr/>
              <p:nvPr/>
            </p:nvCxnSpPr>
            <p:spPr>
              <a:xfrm>
                <a:off x="7855007" y="2663646"/>
                <a:ext cx="2393576" cy="0"/>
              </a:xfrm>
              <a:prstGeom prst="line">
                <a:avLst/>
              </a:prstGeom>
              <a:ln w="50800">
                <a:solidFill>
                  <a:srgbClr val="A2A737"/>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A928E55-5BA1-1172-354F-EE40CE7C3E91}"/>
                </a:ext>
              </a:extLst>
            </p:cNvPr>
            <p:cNvGrpSpPr/>
            <p:nvPr/>
          </p:nvGrpSpPr>
          <p:grpSpPr>
            <a:xfrm>
              <a:off x="4150243" y="2301100"/>
              <a:ext cx="3127972" cy="1215297"/>
              <a:chOff x="636965" y="3617826"/>
              <a:chExt cx="3127972" cy="1215297"/>
            </a:xfrm>
          </p:grpSpPr>
          <p:sp>
            <p:nvSpPr>
              <p:cNvPr id="110" name="Content Placeholder 2">
                <a:extLst>
                  <a:ext uri="{FF2B5EF4-FFF2-40B4-BE49-F238E27FC236}">
                    <a16:creationId xmlns:a16="http://schemas.microsoft.com/office/drawing/2014/main" id="{845195D8-C23B-1441-DBFA-0FCD2EC9F3F8}"/>
                  </a:ext>
                </a:extLst>
              </p:cNvPr>
              <p:cNvSpPr txBox="1">
                <a:spLocks/>
              </p:cNvSpPr>
              <p:nvPr/>
            </p:nvSpPr>
            <p:spPr>
              <a:xfrm>
                <a:off x="636965" y="3617826"/>
                <a:ext cx="3127972"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TEAM</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600" b="1" dirty="0">
                  <a:latin typeface="Arial" charset="0"/>
                  <a:ea typeface="Arial" charset="0"/>
                  <a:cs typeface="Arial" charset="0"/>
                </a:endParaRPr>
              </a:p>
              <a:p>
                <a:pPr marL="0" indent="0">
                  <a:lnSpc>
                    <a:spcPts val="1320"/>
                  </a:lnSpc>
                  <a:spcBef>
                    <a:spcPts val="0"/>
                  </a:spcBef>
                  <a:buNone/>
                </a:pPr>
                <a:endParaRPr lang="en-US" sz="18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Make better and more inclusive decisions. Hear from every voice in the room.</a:t>
                </a:r>
              </a:p>
            </p:txBody>
          </p:sp>
          <p:cxnSp>
            <p:nvCxnSpPr>
              <p:cNvPr id="120" name="Straight Connector 119"/>
              <p:cNvCxnSpPr/>
              <p:nvPr/>
            </p:nvCxnSpPr>
            <p:spPr>
              <a:xfrm>
                <a:off x="712454" y="3940132"/>
                <a:ext cx="2393576" cy="0"/>
              </a:xfrm>
              <a:prstGeom prst="line">
                <a:avLst/>
              </a:prstGeom>
              <a:ln w="50800">
                <a:solidFill>
                  <a:srgbClr val="E6A722"/>
                </a:solidFill>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1D1E47E8-E800-6BC8-0FC5-D25EB8C28259}"/>
              </a:ext>
            </a:extLst>
          </p:cNvPr>
          <p:cNvGrpSpPr/>
          <p:nvPr/>
        </p:nvGrpSpPr>
        <p:grpSpPr>
          <a:xfrm>
            <a:off x="612713" y="3538308"/>
            <a:ext cx="10486211" cy="1233209"/>
            <a:chOff x="612713" y="3538308"/>
            <a:chExt cx="10486211" cy="1233209"/>
          </a:xfrm>
        </p:grpSpPr>
        <p:grpSp>
          <p:nvGrpSpPr>
            <p:cNvPr id="5" name="Group 4">
              <a:extLst>
                <a:ext uri="{FF2B5EF4-FFF2-40B4-BE49-F238E27FC236}">
                  <a16:creationId xmlns:a16="http://schemas.microsoft.com/office/drawing/2014/main" id="{41283A63-956A-C0B0-AC64-66BBAB54A325}"/>
                </a:ext>
              </a:extLst>
            </p:cNvPr>
            <p:cNvGrpSpPr/>
            <p:nvPr/>
          </p:nvGrpSpPr>
          <p:grpSpPr>
            <a:xfrm>
              <a:off x="4150243" y="3556220"/>
              <a:ext cx="3493165" cy="1215297"/>
              <a:chOff x="7835386" y="2419422"/>
              <a:chExt cx="3493165" cy="1215297"/>
            </a:xfrm>
          </p:grpSpPr>
          <p:sp>
            <p:nvSpPr>
              <p:cNvPr id="115" name="Content Placeholder 2">
                <a:extLst>
                  <a:ext uri="{FF2B5EF4-FFF2-40B4-BE49-F238E27FC236}">
                    <a16:creationId xmlns:a16="http://schemas.microsoft.com/office/drawing/2014/main" id="{845195D8-C23B-1441-DBFA-0FCD2EC9F3F8}"/>
                  </a:ext>
                </a:extLst>
              </p:cNvPr>
              <p:cNvSpPr txBox="1">
                <a:spLocks/>
              </p:cNvSpPr>
              <p:nvPr/>
            </p:nvSpPr>
            <p:spPr>
              <a:xfrm>
                <a:off x="7835386" y="2419422"/>
                <a:ext cx="3493165"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ACCOUNTABILITY</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200" b="1" dirty="0">
                  <a:latin typeface="Arial" charset="0"/>
                  <a:ea typeface="Arial" charset="0"/>
                  <a:cs typeface="Arial" charset="0"/>
                </a:endParaRPr>
              </a:p>
              <a:p>
                <a:pPr marL="0" indent="0">
                  <a:lnSpc>
                    <a:spcPts val="1320"/>
                  </a:lnSpc>
                  <a:spcBef>
                    <a:spcPts val="0"/>
                  </a:spcBef>
                  <a:buNone/>
                </a:pPr>
                <a:endParaRPr lang="en-US" sz="14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Explore the victim and accountability mindset and enable others to choose accountability for themselves.</a:t>
                </a:r>
              </a:p>
            </p:txBody>
          </p:sp>
          <p:cxnSp>
            <p:nvCxnSpPr>
              <p:cNvPr id="119" name="Straight Connector 118"/>
              <p:cNvCxnSpPr/>
              <p:nvPr/>
            </p:nvCxnSpPr>
            <p:spPr>
              <a:xfrm>
                <a:off x="7913938" y="2742838"/>
                <a:ext cx="2393576" cy="0"/>
              </a:xfrm>
              <a:prstGeom prst="line">
                <a:avLst/>
              </a:prstGeom>
              <a:ln w="50800">
                <a:solidFill>
                  <a:srgbClr val="B51218"/>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A4FBF85-2C9D-6B39-94A6-94415EA168C3}"/>
                </a:ext>
              </a:extLst>
            </p:cNvPr>
            <p:cNvGrpSpPr/>
            <p:nvPr/>
          </p:nvGrpSpPr>
          <p:grpSpPr>
            <a:xfrm>
              <a:off x="7799599" y="3538308"/>
              <a:ext cx="3299325" cy="1215297"/>
              <a:chOff x="7862659" y="3680202"/>
              <a:chExt cx="3299325" cy="1215297"/>
            </a:xfrm>
          </p:grpSpPr>
          <p:sp>
            <p:nvSpPr>
              <p:cNvPr id="116" name="Content Placeholder 2">
                <a:extLst>
                  <a:ext uri="{FF2B5EF4-FFF2-40B4-BE49-F238E27FC236}">
                    <a16:creationId xmlns:a16="http://schemas.microsoft.com/office/drawing/2014/main" id="{845195D8-C23B-1441-DBFA-0FCD2EC9F3F8}"/>
                  </a:ext>
                </a:extLst>
              </p:cNvPr>
              <p:cNvSpPr txBox="1">
                <a:spLocks/>
              </p:cNvSpPr>
              <p:nvPr/>
            </p:nvSpPr>
            <p:spPr>
              <a:xfrm>
                <a:off x="7862659" y="3680202"/>
                <a:ext cx="3299325"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FEEDBACK</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400" b="1" dirty="0">
                  <a:latin typeface="Arial" charset="0"/>
                  <a:ea typeface="Arial" charset="0"/>
                  <a:cs typeface="Arial" charset="0"/>
                </a:endParaRPr>
              </a:p>
              <a:p>
                <a:pPr marL="0" indent="0">
                  <a:lnSpc>
                    <a:spcPts val="1320"/>
                  </a:lnSpc>
                  <a:spcBef>
                    <a:spcPts val="0"/>
                  </a:spcBef>
                  <a:buNone/>
                </a:pPr>
                <a:endParaRPr lang="en-US" sz="16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Clear, direct, and meaningful feedback </a:t>
                </a:r>
              </a:p>
              <a:p>
                <a:pPr marL="0" indent="0">
                  <a:lnSpc>
                    <a:spcPts val="1520"/>
                  </a:lnSpc>
                  <a:spcBef>
                    <a:spcPts val="0"/>
                  </a:spcBef>
                  <a:buNone/>
                </a:pPr>
                <a:r>
                  <a:rPr lang="en-US" sz="1400" dirty="0">
                    <a:latin typeface="Proxima Nova" panose="02000506030000020004" pitchFamily="2" charset="0"/>
                    <a:ea typeface="Arial" charset="0"/>
                    <a:cs typeface="Arial" charset="0"/>
                  </a:rPr>
                  <a:t>365 days a year. </a:t>
                </a:r>
              </a:p>
            </p:txBody>
          </p:sp>
          <p:cxnSp>
            <p:nvCxnSpPr>
              <p:cNvPr id="122" name="Straight Connector 121"/>
              <p:cNvCxnSpPr/>
              <p:nvPr/>
            </p:nvCxnSpPr>
            <p:spPr>
              <a:xfrm>
                <a:off x="7912998" y="4000786"/>
                <a:ext cx="2393576" cy="0"/>
              </a:xfrm>
              <a:prstGeom prst="line">
                <a:avLst/>
              </a:prstGeom>
              <a:ln w="50800">
                <a:solidFill>
                  <a:srgbClr val="A57443"/>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9528FF4-50DB-B7A2-8222-2BE55E5EF557}"/>
                </a:ext>
              </a:extLst>
            </p:cNvPr>
            <p:cNvGrpSpPr/>
            <p:nvPr/>
          </p:nvGrpSpPr>
          <p:grpSpPr>
            <a:xfrm>
              <a:off x="612713" y="3545998"/>
              <a:ext cx="2740558" cy="1215297"/>
              <a:chOff x="4252097" y="4768173"/>
              <a:chExt cx="2740558" cy="1215297"/>
            </a:xfrm>
          </p:grpSpPr>
          <p:sp>
            <p:nvSpPr>
              <p:cNvPr id="114" name="Content Placeholder 2">
                <a:extLst>
                  <a:ext uri="{FF2B5EF4-FFF2-40B4-BE49-F238E27FC236}">
                    <a16:creationId xmlns:a16="http://schemas.microsoft.com/office/drawing/2014/main" id="{845195D8-C23B-1441-DBFA-0FCD2EC9F3F8}"/>
                  </a:ext>
                </a:extLst>
              </p:cNvPr>
              <p:cNvSpPr txBox="1">
                <a:spLocks/>
              </p:cNvSpPr>
              <p:nvPr/>
            </p:nvSpPr>
            <p:spPr>
              <a:xfrm>
                <a:off x="4252097" y="4768173"/>
                <a:ext cx="2740558"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COACH</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400" b="1" dirty="0">
                  <a:latin typeface="Arial" charset="0"/>
                  <a:ea typeface="Arial" charset="0"/>
                  <a:cs typeface="Arial" charset="0"/>
                </a:endParaRPr>
              </a:p>
              <a:p>
                <a:pPr marL="0" indent="0">
                  <a:lnSpc>
                    <a:spcPts val="1320"/>
                  </a:lnSpc>
                  <a:spcBef>
                    <a:spcPts val="0"/>
                  </a:spcBef>
                  <a:buNone/>
                </a:pPr>
                <a:endParaRPr lang="en-US" sz="16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Proxima Nova" charset="0"/>
                    <a:cs typeface="Proxima Nova" charset="0"/>
                  </a:rPr>
                  <a:t>Get to the heart of the matter–and act on it–fast. </a:t>
                </a:r>
              </a:p>
            </p:txBody>
          </p:sp>
          <p:cxnSp>
            <p:nvCxnSpPr>
              <p:cNvPr id="124" name="Straight Connector 123"/>
              <p:cNvCxnSpPr/>
              <p:nvPr/>
            </p:nvCxnSpPr>
            <p:spPr>
              <a:xfrm>
                <a:off x="4332776" y="5108865"/>
                <a:ext cx="2393576" cy="0"/>
              </a:xfrm>
              <a:prstGeom prst="line">
                <a:avLst/>
              </a:prstGeom>
              <a:ln w="50800">
                <a:solidFill>
                  <a:srgbClr val="946FAA"/>
                </a:solidFill>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9C70D1E2-C87A-161D-AA57-A2D451D508B4}"/>
              </a:ext>
            </a:extLst>
          </p:cNvPr>
          <p:cNvGrpSpPr/>
          <p:nvPr/>
        </p:nvGrpSpPr>
        <p:grpSpPr>
          <a:xfrm>
            <a:off x="636964" y="4799705"/>
            <a:ext cx="10332648" cy="1420778"/>
            <a:chOff x="636964" y="4799705"/>
            <a:chExt cx="10332648" cy="1420778"/>
          </a:xfrm>
        </p:grpSpPr>
        <p:grpSp>
          <p:nvGrpSpPr>
            <p:cNvPr id="27" name="Group 26">
              <a:extLst>
                <a:ext uri="{FF2B5EF4-FFF2-40B4-BE49-F238E27FC236}">
                  <a16:creationId xmlns:a16="http://schemas.microsoft.com/office/drawing/2014/main" id="{D58547BD-4173-B264-B8D7-2E461E1D1C01}"/>
                </a:ext>
              </a:extLst>
            </p:cNvPr>
            <p:cNvGrpSpPr/>
            <p:nvPr/>
          </p:nvGrpSpPr>
          <p:grpSpPr>
            <a:xfrm>
              <a:off x="636964" y="4799705"/>
              <a:ext cx="10332648" cy="1420778"/>
              <a:chOff x="636964" y="4799705"/>
              <a:chExt cx="10332648" cy="1420778"/>
            </a:xfrm>
          </p:grpSpPr>
          <p:grpSp>
            <p:nvGrpSpPr>
              <p:cNvPr id="16" name="Group 15">
                <a:extLst>
                  <a:ext uri="{FF2B5EF4-FFF2-40B4-BE49-F238E27FC236}">
                    <a16:creationId xmlns:a16="http://schemas.microsoft.com/office/drawing/2014/main" id="{CEA90645-8EF8-390D-22FB-62FBF0DC01BB}"/>
                  </a:ext>
                </a:extLst>
              </p:cNvPr>
              <p:cNvGrpSpPr/>
              <p:nvPr/>
            </p:nvGrpSpPr>
            <p:grpSpPr>
              <a:xfrm>
                <a:off x="7841640" y="4799705"/>
                <a:ext cx="3127972" cy="1353780"/>
                <a:chOff x="4252097" y="3617826"/>
                <a:chExt cx="3127972" cy="1353780"/>
              </a:xfrm>
            </p:grpSpPr>
            <p:sp>
              <p:nvSpPr>
                <p:cNvPr id="113" name="Content Placeholder 2">
                  <a:extLst>
                    <a:ext uri="{FF2B5EF4-FFF2-40B4-BE49-F238E27FC236}">
                      <a16:creationId xmlns:a16="http://schemas.microsoft.com/office/drawing/2014/main" id="{845195D8-C23B-1441-DBFA-0FCD2EC9F3F8}"/>
                    </a:ext>
                  </a:extLst>
                </p:cNvPr>
                <p:cNvSpPr txBox="1">
                  <a:spLocks/>
                </p:cNvSpPr>
                <p:nvPr/>
              </p:nvSpPr>
              <p:spPr>
                <a:xfrm>
                  <a:off x="4252097" y="3617826"/>
                  <a:ext cx="3127972" cy="1353780"/>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NEGOTIATION</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200" b="1" dirty="0">
                    <a:latin typeface="Arial" charset="0"/>
                    <a:ea typeface="Arial" charset="0"/>
                    <a:cs typeface="Arial" charset="0"/>
                  </a:endParaRPr>
                </a:p>
                <a:p>
                  <a:pPr marL="0" indent="0">
                    <a:lnSpc>
                      <a:spcPts val="1320"/>
                    </a:lnSpc>
                    <a:spcBef>
                      <a:spcPts val="0"/>
                    </a:spcBef>
                    <a:buNone/>
                  </a:pPr>
                  <a:endParaRPr lang="en-US" sz="14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Master the art of deal-making.</a:t>
                  </a:r>
                  <a:br>
                    <a:rPr lang="en-US" sz="1400" dirty="0">
                      <a:latin typeface="Proxima Nova" panose="02000506030000020004" pitchFamily="2" charset="0"/>
                      <a:ea typeface="Arial" charset="0"/>
                      <a:cs typeface="Arial" charset="0"/>
                    </a:rPr>
                  </a:br>
                  <a:r>
                    <a:rPr lang="en-US" sz="1400" dirty="0">
                      <a:latin typeface="Proxima Nova" panose="02000506030000020004" pitchFamily="2" charset="0"/>
                      <a:ea typeface="Arial" charset="0"/>
                      <a:cs typeface="Arial" charset="0"/>
                    </a:rPr>
                    <a:t>Get to a solution that works for all.</a:t>
                  </a:r>
                </a:p>
              </p:txBody>
            </p:sp>
            <p:cxnSp>
              <p:nvCxnSpPr>
                <p:cNvPr id="121" name="Straight Connector 120"/>
                <p:cNvCxnSpPr/>
                <p:nvPr/>
              </p:nvCxnSpPr>
              <p:spPr>
                <a:xfrm>
                  <a:off x="4332776" y="3940132"/>
                  <a:ext cx="2393576" cy="0"/>
                </a:xfrm>
                <a:prstGeom prst="line">
                  <a:avLst/>
                </a:prstGeom>
                <a:ln w="50800">
                  <a:solidFill>
                    <a:srgbClr val="415A68"/>
                  </a:solidFill>
                </a:ln>
              </p:spPr>
              <p:style>
                <a:lnRef idx="1">
                  <a:schemeClr val="accent1"/>
                </a:lnRef>
                <a:fillRef idx="0">
                  <a:schemeClr val="accent1"/>
                </a:fillRef>
                <a:effectRef idx="0">
                  <a:schemeClr val="accent1"/>
                </a:effectRef>
                <a:fontRef idx="minor">
                  <a:schemeClr val="tx1"/>
                </a:fontRef>
              </p:style>
            </p:cxnSp>
          </p:grpSp>
          <p:sp>
            <p:nvSpPr>
              <p:cNvPr id="117" name="Content Placeholder 2">
                <a:extLst>
                  <a:ext uri="{FF2B5EF4-FFF2-40B4-BE49-F238E27FC236}">
                    <a16:creationId xmlns:a16="http://schemas.microsoft.com/office/drawing/2014/main" id="{845195D8-C23B-1441-DBFA-0FCD2EC9F3F8}"/>
                  </a:ext>
                </a:extLst>
              </p:cNvPr>
              <p:cNvSpPr txBox="1">
                <a:spLocks/>
              </p:cNvSpPr>
              <p:nvPr/>
            </p:nvSpPr>
            <p:spPr>
              <a:xfrm>
                <a:off x="4140317" y="4799705"/>
                <a:ext cx="3174683" cy="1420778"/>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a:ea typeface="Arial" charset="0"/>
                    <a:cs typeface="Arial"/>
                  </a:rPr>
                  <a:t>FIERCE RESILIENCE</a:t>
                </a:r>
                <a:r>
                  <a:rPr lang="en-US" sz="1600" b="1" baseline="30000" dirty="0">
                    <a:latin typeface="Proxima Nova"/>
                    <a:ea typeface="Arial" charset="0"/>
                    <a:cs typeface="Arial"/>
                  </a:rPr>
                  <a:t>®</a:t>
                </a:r>
                <a:endParaRPr lang="en-US" sz="1600" b="1" baseline="30000" dirty="0">
                  <a:latin typeface="Arial"/>
                  <a:ea typeface="Proxima Nova" charset="0"/>
                  <a:cs typeface="Arial"/>
                </a:endParaRPr>
              </a:p>
              <a:p>
                <a:pPr marL="0" indent="0">
                  <a:lnSpc>
                    <a:spcPts val="620"/>
                  </a:lnSpc>
                  <a:spcBef>
                    <a:spcPts val="0"/>
                  </a:spcBef>
                  <a:buNone/>
                </a:pPr>
                <a:endParaRPr lang="en-US" sz="1400" b="1" dirty="0">
                  <a:latin typeface="Arial" charset="0"/>
                  <a:ea typeface="Arial" charset="0"/>
                  <a:cs typeface="Arial" charset="0"/>
                </a:endParaRPr>
              </a:p>
              <a:p>
                <a:pPr marL="0" indent="0">
                  <a:lnSpc>
                    <a:spcPts val="1320"/>
                  </a:lnSpc>
                  <a:spcBef>
                    <a:spcPts val="0"/>
                  </a:spcBef>
                  <a:buNone/>
                </a:pPr>
                <a:endParaRPr lang="en-US" sz="16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a:ea typeface="Arial" charset="0"/>
                    <a:cs typeface="Arial"/>
                  </a:rPr>
                  <a:t>Build a resilient mindset to bounce forward from traumatic and everyday stress.</a:t>
                </a:r>
              </a:p>
            </p:txBody>
          </p:sp>
          <p:grpSp>
            <p:nvGrpSpPr>
              <p:cNvPr id="11" name="Group 10">
                <a:extLst>
                  <a:ext uri="{FF2B5EF4-FFF2-40B4-BE49-F238E27FC236}">
                    <a16:creationId xmlns:a16="http://schemas.microsoft.com/office/drawing/2014/main" id="{B1D620F7-16E1-2785-01B7-0347C8440295}"/>
                  </a:ext>
                </a:extLst>
              </p:cNvPr>
              <p:cNvGrpSpPr/>
              <p:nvPr/>
            </p:nvGrpSpPr>
            <p:grpSpPr>
              <a:xfrm>
                <a:off x="636964" y="4799705"/>
                <a:ext cx="3174683" cy="1215297"/>
                <a:chOff x="636964" y="4799705"/>
                <a:chExt cx="3174683" cy="1215297"/>
              </a:xfrm>
            </p:grpSpPr>
            <p:sp>
              <p:nvSpPr>
                <p:cNvPr id="111" name="Content Placeholder 2">
                  <a:extLst>
                    <a:ext uri="{FF2B5EF4-FFF2-40B4-BE49-F238E27FC236}">
                      <a16:creationId xmlns:a16="http://schemas.microsoft.com/office/drawing/2014/main" id="{845195D8-C23B-1441-DBFA-0FCD2EC9F3F8}"/>
                    </a:ext>
                  </a:extLst>
                </p:cNvPr>
                <p:cNvSpPr txBox="1">
                  <a:spLocks/>
                </p:cNvSpPr>
                <p:nvPr/>
              </p:nvSpPr>
              <p:spPr>
                <a:xfrm>
                  <a:off x="636964" y="4799705"/>
                  <a:ext cx="3174683"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CONFRONT</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400" b="1" dirty="0">
                    <a:latin typeface="Arial" charset="0"/>
                    <a:ea typeface="Arial" charset="0"/>
                    <a:cs typeface="Arial" charset="0"/>
                  </a:endParaRPr>
                </a:p>
                <a:p>
                  <a:pPr marL="0" indent="0">
                    <a:lnSpc>
                      <a:spcPts val="1320"/>
                    </a:lnSpc>
                    <a:spcBef>
                      <a:spcPts val="0"/>
                    </a:spcBef>
                    <a:buNone/>
                  </a:pPr>
                  <a:endParaRPr lang="en-US" sz="16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Confront unwanted tension and</a:t>
                  </a:r>
                  <a:br>
                    <a:rPr lang="en-US" sz="1400" dirty="0">
                      <a:latin typeface="Proxima Nova" panose="02000506030000020004" pitchFamily="2" charset="0"/>
                      <a:ea typeface="Arial" charset="0"/>
                      <a:cs typeface="Arial" charset="0"/>
                    </a:rPr>
                  </a:br>
                  <a:r>
                    <a:rPr lang="en-US" sz="1400" dirty="0">
                      <a:latin typeface="Proxima Nova" panose="02000506030000020004" pitchFamily="2" charset="0"/>
                      <a:ea typeface="Arial" charset="0"/>
                      <a:cs typeface="Arial" charset="0"/>
                    </a:rPr>
                    <a:t>come face-to-face with the truth.</a:t>
                  </a:r>
                </a:p>
              </p:txBody>
            </p:sp>
            <p:cxnSp>
              <p:nvCxnSpPr>
                <p:cNvPr id="123" name="Straight Connector 122"/>
                <p:cNvCxnSpPr/>
                <p:nvPr/>
              </p:nvCxnSpPr>
              <p:spPr>
                <a:xfrm>
                  <a:off x="712454" y="5117587"/>
                  <a:ext cx="2393576" cy="0"/>
                </a:xfrm>
                <a:prstGeom prst="line">
                  <a:avLst/>
                </a:prstGeom>
                <a:ln w="50800">
                  <a:solidFill>
                    <a:srgbClr val="7CA6BB"/>
                  </a:solidFill>
                </a:ln>
              </p:spPr>
              <p:style>
                <a:lnRef idx="1">
                  <a:schemeClr val="accent1"/>
                </a:lnRef>
                <a:fillRef idx="0">
                  <a:schemeClr val="accent1"/>
                </a:fillRef>
                <a:effectRef idx="0">
                  <a:schemeClr val="accent1"/>
                </a:effectRef>
                <a:fontRef idx="minor">
                  <a:schemeClr val="tx1"/>
                </a:fontRef>
              </p:style>
            </p:cxnSp>
          </p:grpSp>
        </p:grpSp>
        <p:cxnSp>
          <p:nvCxnSpPr>
            <p:cNvPr id="125" name="Straight Connector 124"/>
            <p:cNvCxnSpPr/>
            <p:nvPr/>
          </p:nvCxnSpPr>
          <p:spPr>
            <a:xfrm>
              <a:off x="4254964" y="5117587"/>
              <a:ext cx="2393576" cy="0"/>
            </a:xfrm>
            <a:prstGeom prst="line">
              <a:avLst/>
            </a:prstGeom>
            <a:ln w="50800">
              <a:solidFill>
                <a:srgbClr val="B16376"/>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FF68C34-C1D9-6B25-014B-3AB0444C39F2}"/>
              </a:ext>
            </a:extLst>
          </p:cNvPr>
          <p:cNvGrpSpPr/>
          <p:nvPr/>
        </p:nvGrpSpPr>
        <p:grpSpPr>
          <a:xfrm>
            <a:off x="9530024" y="4196024"/>
            <a:ext cx="2661975" cy="2661975"/>
            <a:chOff x="9530024" y="4196024"/>
            <a:chExt cx="2661975" cy="2661975"/>
          </a:xfrm>
        </p:grpSpPr>
        <p:sp>
          <p:nvSpPr>
            <p:cNvPr id="14" name="Right Triangle 13">
              <a:extLst>
                <a:ext uri="{FF2B5EF4-FFF2-40B4-BE49-F238E27FC236}">
                  <a16:creationId xmlns:a16="http://schemas.microsoft.com/office/drawing/2014/main" id="{85FDD5E5-B521-E783-A0D9-C6B87DC904A9}"/>
                </a:ext>
              </a:extLst>
            </p:cNvPr>
            <p:cNvSpPr/>
            <p:nvPr/>
          </p:nvSpPr>
          <p:spPr>
            <a:xfrm rot="16200000">
              <a:off x="9530024" y="4196024"/>
              <a:ext cx="2661975" cy="2661975"/>
            </a:xfrm>
            <a:prstGeom prst="rtTriangle">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E2C"/>
                </a:solidFill>
              </a:endParaRPr>
            </a:p>
          </p:txBody>
        </p:sp>
        <p:pic>
          <p:nvPicPr>
            <p:cNvPr id="15" name="Picture 14">
              <a:extLst>
                <a:ext uri="{FF2B5EF4-FFF2-40B4-BE49-F238E27FC236}">
                  <a16:creationId xmlns:a16="http://schemas.microsoft.com/office/drawing/2014/main" id="{29D2F0E7-E7C5-492E-474D-BDD5440CB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6510" y="5825102"/>
              <a:ext cx="1319928" cy="696468"/>
            </a:xfrm>
            <a:prstGeom prst="rect">
              <a:avLst/>
            </a:prstGeom>
          </p:spPr>
        </p:pic>
      </p:grpSp>
      <p:sp>
        <p:nvSpPr>
          <p:cNvPr id="2" name="Right Triangle 1">
            <a:extLst>
              <a:ext uri="{FF2B5EF4-FFF2-40B4-BE49-F238E27FC236}">
                <a16:creationId xmlns:a16="http://schemas.microsoft.com/office/drawing/2014/main" id="{FD36DC4C-7468-FBD6-823A-6689B3434043}"/>
              </a:ext>
            </a:extLst>
          </p:cNvPr>
          <p:cNvSpPr/>
          <p:nvPr/>
        </p:nvSpPr>
        <p:spPr>
          <a:xfrm rot="5400000">
            <a:off x="27500" y="24331"/>
            <a:ext cx="1371600" cy="1371600"/>
          </a:xfrm>
          <a:prstGeom prst="rtTriangl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83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4F9F941E-D2A1-F447-8211-33EC7844DCBB}"/>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6">
            <a:extLst>
              <a:ext uri="{FF2B5EF4-FFF2-40B4-BE49-F238E27FC236}">
                <a16:creationId xmlns:a16="http://schemas.microsoft.com/office/drawing/2014/main" id="{258E9807-1C10-A44B-9A8F-D9EC4E8D231E}"/>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2D520547-1AE2-BE4B-BEC7-1AE0B345CE40}"/>
              </a:ext>
            </a:extLst>
          </p:cNvPr>
          <p:cNvSpPr/>
          <p:nvPr/>
        </p:nvSpPr>
        <p:spPr>
          <a:xfrm flipH="1">
            <a:off x="10026868" y="4692868"/>
            <a:ext cx="2165132" cy="2165132"/>
          </a:xfrm>
          <a:prstGeom prst="rtTriangle">
            <a:avLst/>
          </a:prstGeom>
          <a:solidFill>
            <a:srgbClr val="E27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A8E21E-2059-7145-BB6A-D59EF68C62B0}"/>
              </a:ext>
            </a:extLst>
          </p:cNvPr>
          <p:cNvSpPr txBox="1"/>
          <p:nvPr/>
        </p:nvSpPr>
        <p:spPr>
          <a:xfrm>
            <a:off x="1519024" y="866512"/>
            <a:ext cx="5527788" cy="1569660"/>
          </a:xfrm>
          <a:prstGeom prst="rect">
            <a:avLst/>
          </a:prstGeom>
          <a:noFill/>
        </p:spPr>
        <p:txBody>
          <a:bodyPr wrap="square" rtlCol="0">
            <a:spAutoFit/>
          </a:bodyPr>
          <a:lstStyle/>
          <a:p>
            <a:r>
              <a:rPr lang="en-US" sz="4800" b="1" dirty="0">
                <a:solidFill>
                  <a:srgbClr val="333333"/>
                </a:solidFill>
                <a:latin typeface="Arial" panose="020B0604020202020204" pitchFamily="34" charset="0"/>
                <a:cs typeface="Arial" panose="020B0604020202020204" pitchFamily="34" charset="0"/>
              </a:rPr>
              <a:t>Transformational idea</a:t>
            </a:r>
          </a:p>
        </p:txBody>
      </p:sp>
      <p:sp>
        <p:nvSpPr>
          <p:cNvPr id="8" name="TextBox 7">
            <a:extLst>
              <a:ext uri="{FF2B5EF4-FFF2-40B4-BE49-F238E27FC236}">
                <a16:creationId xmlns:a16="http://schemas.microsoft.com/office/drawing/2014/main" id="{92F96831-C9C1-4049-8C1C-A42864F89AD5}"/>
              </a:ext>
            </a:extLst>
          </p:cNvPr>
          <p:cNvSpPr txBox="1"/>
          <p:nvPr/>
        </p:nvSpPr>
        <p:spPr>
          <a:xfrm>
            <a:off x="5483628" y="3331092"/>
            <a:ext cx="5061155" cy="2246769"/>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Our careers, our companies, our relationships and our lives succeed or fail, gradually then suddenly – one conversation at a time</a:t>
            </a:r>
          </a:p>
        </p:txBody>
      </p:sp>
      <p:sp>
        <p:nvSpPr>
          <p:cNvPr id="9" name="TextBox 8">
            <a:extLst>
              <a:ext uri="{FF2B5EF4-FFF2-40B4-BE49-F238E27FC236}">
                <a16:creationId xmlns:a16="http://schemas.microsoft.com/office/drawing/2014/main" id="{09F0276B-943B-2241-AB6E-2B1F8254B435}"/>
              </a:ext>
            </a:extLst>
          </p:cNvPr>
          <p:cNvSpPr txBox="1"/>
          <p:nvPr/>
        </p:nvSpPr>
        <p:spPr>
          <a:xfrm>
            <a:off x="2795365" y="1284378"/>
            <a:ext cx="793660" cy="3170099"/>
          </a:xfrm>
          <a:prstGeom prst="rect">
            <a:avLst/>
          </a:prstGeom>
          <a:noFill/>
        </p:spPr>
        <p:txBody>
          <a:bodyPr wrap="square" rtlCol="0">
            <a:spAutoFit/>
          </a:bodyPr>
          <a:lstStyle/>
          <a:p>
            <a:r>
              <a:rPr lang="en-US" sz="20000" b="1" dirty="0">
                <a:solidFill>
                  <a:srgbClr val="E2773C"/>
                </a:solidFill>
                <a:latin typeface="Arial" panose="020B0604020202020204" pitchFamily="34" charset="0"/>
                <a:cs typeface="Arial" panose="020B0604020202020204" pitchFamily="34" charset="0"/>
              </a:rPr>
              <a:t>1</a:t>
            </a:r>
          </a:p>
        </p:txBody>
      </p:sp>
      <p:pic>
        <p:nvPicPr>
          <p:cNvPr id="10" name="Picture 9" descr="Text&#10;&#10;Description automatically generated">
            <a:extLst>
              <a:ext uri="{FF2B5EF4-FFF2-40B4-BE49-F238E27FC236}">
                <a16:creationId xmlns:a16="http://schemas.microsoft.com/office/drawing/2014/main" id="{7589325E-DE42-5248-86A9-5128DB28375E}"/>
              </a:ext>
            </a:extLst>
          </p:cNvPr>
          <p:cNvPicPr>
            <a:picLocks noChangeAspect="1"/>
          </p:cNvPicPr>
          <p:nvPr/>
        </p:nvPicPr>
        <p:blipFill>
          <a:blip r:embed="rId4"/>
          <a:stretch>
            <a:fillRect/>
          </a:stretch>
        </p:blipFill>
        <p:spPr>
          <a:xfrm>
            <a:off x="9783634" y="348657"/>
            <a:ext cx="1965436" cy="2887764"/>
          </a:xfrm>
          <a:prstGeom prst="rect">
            <a:avLst/>
          </a:prstGeom>
        </p:spPr>
      </p:pic>
    </p:spTree>
    <p:custDataLst>
      <p:tags r:id="rId1"/>
    </p:custDataLst>
    <p:extLst>
      <p:ext uri="{BB962C8B-B14F-4D97-AF65-F5344CB8AC3E}">
        <p14:creationId xmlns:p14="http://schemas.microsoft.com/office/powerpoint/2010/main" val="346839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17F053-E370-6C47-848A-933AFADB88F5}"/>
              </a:ext>
            </a:extLst>
          </p:cNvPr>
          <p:cNvSpPr txBox="1"/>
          <p:nvPr/>
        </p:nvSpPr>
        <p:spPr>
          <a:xfrm>
            <a:off x="4686941" y="3302683"/>
            <a:ext cx="9466326" cy="2554545"/>
          </a:xfrm>
          <a:prstGeom prst="rect">
            <a:avLst/>
          </a:prstGeom>
          <a:noFill/>
        </p:spPr>
        <p:txBody>
          <a:bodyPr wrap="square" rtlCol="0">
            <a:spAutoFit/>
          </a:bodyPr>
          <a:lstStyle/>
          <a:p>
            <a:pPr marL="342900" indent="-342900">
              <a:buFont typeface="+mj-lt"/>
              <a:buAutoNum type="arabicPeriod"/>
            </a:pPr>
            <a:r>
              <a:rPr lang="en-US" sz="4000" dirty="0">
                <a:solidFill>
                  <a:schemeClr val="bg1"/>
                </a:solidFill>
              </a:rPr>
              <a:t> Create Community</a:t>
            </a:r>
          </a:p>
          <a:p>
            <a:pPr marL="342900" indent="-342900">
              <a:buFont typeface="+mj-lt"/>
              <a:buAutoNum type="arabicPeriod"/>
            </a:pPr>
            <a:r>
              <a:rPr lang="en-US" sz="4000" dirty="0">
                <a:solidFill>
                  <a:schemeClr val="bg1"/>
                </a:solidFill>
              </a:rPr>
              <a:t> Refresh some Fierce Ideas</a:t>
            </a:r>
          </a:p>
          <a:p>
            <a:pPr marL="342900" indent="-342900">
              <a:buFont typeface="+mj-lt"/>
              <a:buAutoNum type="arabicPeriod"/>
            </a:pPr>
            <a:r>
              <a:rPr lang="en-US" sz="4000" dirty="0">
                <a:solidFill>
                  <a:schemeClr val="bg1"/>
                </a:solidFill>
              </a:rPr>
              <a:t> Create a safe space to share wins/failures</a:t>
            </a:r>
          </a:p>
          <a:p>
            <a:pPr marL="342900" indent="-342900">
              <a:buFont typeface="+mj-lt"/>
              <a:buAutoNum type="arabicPeriod"/>
            </a:pPr>
            <a:r>
              <a:rPr lang="en-US" sz="4000" dirty="0">
                <a:solidFill>
                  <a:schemeClr val="bg1"/>
                </a:solidFill>
              </a:rPr>
              <a:t> Ask the community questions</a:t>
            </a:r>
          </a:p>
        </p:txBody>
      </p:sp>
      <p:sp>
        <p:nvSpPr>
          <p:cNvPr id="5" name="Parallelogram 6">
            <a:extLst>
              <a:ext uri="{FF2B5EF4-FFF2-40B4-BE49-F238E27FC236}">
                <a16:creationId xmlns:a16="http://schemas.microsoft.com/office/drawing/2014/main" id="{C62885C1-ECFA-C244-A3A0-F891157113C3}"/>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6">
            <a:extLst>
              <a:ext uri="{FF2B5EF4-FFF2-40B4-BE49-F238E27FC236}">
                <a16:creationId xmlns:a16="http://schemas.microsoft.com/office/drawing/2014/main" id="{F8F0817E-5D48-3646-90A3-DCADB4FA6318}"/>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solidFill>
            <a:srgbClr val="E27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AA53F456-3747-D946-98BC-2A1AF87F39AF}"/>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8DCEFB-52BD-734F-AABD-C985FD01F4C5}"/>
              </a:ext>
            </a:extLst>
          </p:cNvPr>
          <p:cNvSpPr txBox="1"/>
          <p:nvPr/>
        </p:nvSpPr>
        <p:spPr>
          <a:xfrm>
            <a:off x="1519024" y="866512"/>
            <a:ext cx="5527788" cy="1569660"/>
          </a:xfrm>
          <a:prstGeom prst="rect">
            <a:avLst/>
          </a:prstGeom>
          <a:noFill/>
        </p:spPr>
        <p:txBody>
          <a:bodyPr wrap="square" rtlCol="0">
            <a:spAutoFit/>
          </a:bodyPr>
          <a:lstStyle/>
          <a:p>
            <a:r>
              <a:rPr lang="en-US" sz="4800" b="1" dirty="0">
                <a:solidFill>
                  <a:srgbClr val="333333"/>
                </a:solidFill>
                <a:latin typeface="Arial" panose="020B0604020202020204" pitchFamily="34" charset="0"/>
                <a:cs typeface="Arial" panose="020B0604020202020204" pitchFamily="34" charset="0"/>
              </a:rPr>
              <a:t>Transformational idea</a:t>
            </a:r>
          </a:p>
        </p:txBody>
      </p:sp>
      <p:sp>
        <p:nvSpPr>
          <p:cNvPr id="9" name="TextBox 8">
            <a:extLst>
              <a:ext uri="{FF2B5EF4-FFF2-40B4-BE49-F238E27FC236}">
                <a16:creationId xmlns:a16="http://schemas.microsoft.com/office/drawing/2014/main" id="{CE712F4C-4BA1-464C-A513-8AF29BA64BBF}"/>
              </a:ext>
            </a:extLst>
          </p:cNvPr>
          <p:cNvSpPr txBox="1"/>
          <p:nvPr/>
        </p:nvSpPr>
        <p:spPr>
          <a:xfrm>
            <a:off x="5483628" y="3269552"/>
            <a:ext cx="5995010"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The conversation is the relationship</a:t>
            </a:r>
          </a:p>
        </p:txBody>
      </p:sp>
      <p:sp>
        <p:nvSpPr>
          <p:cNvPr id="10" name="TextBox 9">
            <a:extLst>
              <a:ext uri="{FF2B5EF4-FFF2-40B4-BE49-F238E27FC236}">
                <a16:creationId xmlns:a16="http://schemas.microsoft.com/office/drawing/2014/main" id="{D5B6D20F-E614-B846-8D9E-4CFC478490AC}"/>
              </a:ext>
            </a:extLst>
          </p:cNvPr>
          <p:cNvSpPr txBox="1"/>
          <p:nvPr/>
        </p:nvSpPr>
        <p:spPr>
          <a:xfrm>
            <a:off x="2795365" y="1284378"/>
            <a:ext cx="793660" cy="3170099"/>
          </a:xfrm>
          <a:prstGeom prst="rect">
            <a:avLst/>
          </a:prstGeom>
          <a:noFill/>
        </p:spPr>
        <p:txBody>
          <a:bodyPr wrap="square" rtlCol="0">
            <a:spAutoFit/>
          </a:bodyPr>
          <a:lstStyle/>
          <a:p>
            <a:r>
              <a:rPr lang="en-US" sz="20000" b="1" dirty="0">
                <a:solidFill>
                  <a:srgbClr val="E2773C"/>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504789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153F9E-F476-A240-AA6A-B7DAF12DD658}"/>
              </a:ext>
            </a:extLst>
          </p:cNvPr>
          <p:cNvSpPr txBox="1"/>
          <p:nvPr/>
        </p:nvSpPr>
        <p:spPr>
          <a:xfrm>
            <a:off x="4686941" y="3302683"/>
            <a:ext cx="9466326" cy="2554545"/>
          </a:xfrm>
          <a:prstGeom prst="rect">
            <a:avLst/>
          </a:prstGeom>
          <a:noFill/>
        </p:spPr>
        <p:txBody>
          <a:bodyPr wrap="square" rtlCol="0">
            <a:spAutoFit/>
          </a:bodyPr>
          <a:lstStyle/>
          <a:p>
            <a:pPr marL="342900" indent="-342900">
              <a:buFont typeface="+mj-lt"/>
              <a:buAutoNum type="arabicPeriod"/>
            </a:pPr>
            <a:r>
              <a:rPr lang="en-US" sz="4000" dirty="0">
                <a:solidFill>
                  <a:schemeClr val="bg1"/>
                </a:solidFill>
              </a:rPr>
              <a:t> Create Community</a:t>
            </a:r>
          </a:p>
          <a:p>
            <a:pPr marL="342900" indent="-342900">
              <a:buFont typeface="+mj-lt"/>
              <a:buAutoNum type="arabicPeriod"/>
            </a:pPr>
            <a:r>
              <a:rPr lang="en-US" sz="4000" dirty="0">
                <a:solidFill>
                  <a:schemeClr val="bg1"/>
                </a:solidFill>
              </a:rPr>
              <a:t> Refresh some Fierce Ideas</a:t>
            </a:r>
          </a:p>
          <a:p>
            <a:pPr marL="342900" indent="-342900">
              <a:buFont typeface="+mj-lt"/>
              <a:buAutoNum type="arabicPeriod"/>
            </a:pPr>
            <a:r>
              <a:rPr lang="en-US" sz="4000" dirty="0">
                <a:solidFill>
                  <a:schemeClr val="bg1"/>
                </a:solidFill>
              </a:rPr>
              <a:t> Create a safe space to share wins/failures</a:t>
            </a:r>
          </a:p>
          <a:p>
            <a:pPr marL="342900" indent="-342900">
              <a:buFont typeface="+mj-lt"/>
              <a:buAutoNum type="arabicPeriod"/>
            </a:pPr>
            <a:r>
              <a:rPr lang="en-US" sz="4000" dirty="0">
                <a:solidFill>
                  <a:schemeClr val="bg1"/>
                </a:solidFill>
              </a:rPr>
              <a:t> Ask the community questions</a:t>
            </a:r>
          </a:p>
        </p:txBody>
      </p:sp>
      <p:sp>
        <p:nvSpPr>
          <p:cNvPr id="5" name="Parallelogram 6">
            <a:extLst>
              <a:ext uri="{FF2B5EF4-FFF2-40B4-BE49-F238E27FC236}">
                <a16:creationId xmlns:a16="http://schemas.microsoft.com/office/drawing/2014/main" id="{D9012990-6029-AD4B-9E1C-99B5E74A8FCB}"/>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6">
            <a:extLst>
              <a:ext uri="{FF2B5EF4-FFF2-40B4-BE49-F238E27FC236}">
                <a16:creationId xmlns:a16="http://schemas.microsoft.com/office/drawing/2014/main" id="{C073FB5E-8B8C-7C4C-AA43-FA172E72CA02}"/>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517CBA56-ADC0-D542-B0FD-83972F536853}"/>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DA39F6-3095-F449-B0B4-F2B76C559125}"/>
              </a:ext>
            </a:extLst>
          </p:cNvPr>
          <p:cNvSpPr txBox="1"/>
          <p:nvPr/>
        </p:nvSpPr>
        <p:spPr>
          <a:xfrm>
            <a:off x="568213" y="866512"/>
            <a:ext cx="4858896" cy="2062103"/>
          </a:xfrm>
          <a:prstGeom prst="rect">
            <a:avLst/>
          </a:prstGeom>
          <a:noFill/>
        </p:spPr>
        <p:txBody>
          <a:bodyPr wrap="square" rtlCol="0">
            <a:spAutoFit/>
          </a:bodyPr>
          <a:lstStyle/>
          <a:p>
            <a:pPr algn="r"/>
            <a:r>
              <a:rPr lang="en-US" sz="4800" b="1" dirty="0">
                <a:solidFill>
                  <a:srgbClr val="333333"/>
                </a:solidFill>
                <a:latin typeface="Arial" panose="020B0604020202020204" pitchFamily="34" charset="0"/>
                <a:cs typeface="Arial" panose="020B0604020202020204" pitchFamily="34" charset="0"/>
              </a:rPr>
              <a:t>The</a:t>
            </a:r>
            <a:r>
              <a:rPr lang="en-US" sz="4800" b="1" dirty="0">
                <a:solidFill>
                  <a:schemeClr val="accent2"/>
                </a:solidFill>
                <a:latin typeface="Arial" panose="020B0604020202020204" pitchFamily="34" charset="0"/>
                <a:cs typeface="Arial" panose="020B0604020202020204" pitchFamily="34" charset="0"/>
              </a:rPr>
              <a:t> </a:t>
            </a:r>
            <a:r>
              <a:rPr lang="en-US" sz="8000" b="1" dirty="0">
                <a:solidFill>
                  <a:schemeClr val="accent2"/>
                </a:solidFill>
                <a:latin typeface="Arial" panose="020B0604020202020204" pitchFamily="34" charset="0"/>
                <a:cs typeface="Arial" panose="020B0604020202020204" pitchFamily="34" charset="0"/>
              </a:rPr>
              <a:t>4 </a:t>
            </a:r>
            <a:r>
              <a:rPr lang="en-US" sz="4800" b="1" dirty="0">
                <a:solidFill>
                  <a:srgbClr val="333333"/>
                </a:solidFill>
                <a:latin typeface="Arial" panose="020B0604020202020204" pitchFamily="34" charset="0"/>
                <a:cs typeface="Arial" panose="020B0604020202020204" pitchFamily="34" charset="0"/>
              </a:rPr>
              <a:t>objectives</a:t>
            </a:r>
          </a:p>
        </p:txBody>
      </p:sp>
      <p:sp>
        <p:nvSpPr>
          <p:cNvPr id="9" name="TextBox 8">
            <a:extLst>
              <a:ext uri="{FF2B5EF4-FFF2-40B4-BE49-F238E27FC236}">
                <a16:creationId xmlns:a16="http://schemas.microsoft.com/office/drawing/2014/main" id="{BF14723C-9144-6B4A-A433-5F7B9DC962E1}"/>
              </a:ext>
            </a:extLst>
          </p:cNvPr>
          <p:cNvSpPr txBox="1"/>
          <p:nvPr/>
        </p:nvSpPr>
        <p:spPr>
          <a:xfrm>
            <a:off x="5588900" y="3302682"/>
            <a:ext cx="3957642" cy="2246769"/>
          </a:xfrm>
          <a:prstGeom prst="rect">
            <a:avLst/>
          </a:prstGeom>
          <a:noFill/>
        </p:spPr>
        <p:txBody>
          <a:bodyPr wrap="square" rtlCol="0">
            <a:spAutoFit/>
          </a:bodyPr>
          <a:lstStyle/>
          <a:p>
            <a:pPr marL="342900" indent="-342900">
              <a:buFont typeface="+mj-lt"/>
              <a:buAutoNum type="arabicPeriod"/>
            </a:pPr>
            <a:r>
              <a:rPr lang="en-US" sz="2000" dirty="0">
                <a:solidFill>
                  <a:schemeClr val="bg1"/>
                </a:solidFill>
                <a:latin typeface="Arial" panose="020B0604020202020204" pitchFamily="34" charset="0"/>
                <a:cs typeface="Arial" panose="020B0604020202020204" pitchFamily="34" charset="0"/>
              </a:rPr>
              <a:t>Interrogate reality</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US" sz="2000" dirty="0">
                <a:solidFill>
                  <a:schemeClr val="bg1"/>
                </a:solidFill>
                <a:latin typeface="Arial" panose="020B0604020202020204" pitchFamily="34" charset="0"/>
                <a:cs typeface="Arial" panose="020B0604020202020204" pitchFamily="34" charset="0"/>
              </a:rPr>
              <a:t>Provoke learning</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US" sz="2000" dirty="0">
                <a:solidFill>
                  <a:schemeClr val="bg1"/>
                </a:solidFill>
                <a:latin typeface="Arial" panose="020B0604020202020204" pitchFamily="34" charset="0"/>
                <a:cs typeface="Arial" panose="020B0604020202020204" pitchFamily="34" charset="0"/>
              </a:rPr>
              <a:t>Tackle tough challenges</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US" sz="2000" dirty="0">
                <a:solidFill>
                  <a:schemeClr val="bg1"/>
                </a:solidFill>
                <a:latin typeface="Arial" panose="020B0604020202020204" pitchFamily="34" charset="0"/>
                <a:cs typeface="Arial" panose="020B0604020202020204" pitchFamily="34" charset="0"/>
              </a:rPr>
              <a:t>Enrich relationships</a:t>
            </a:r>
          </a:p>
        </p:txBody>
      </p:sp>
    </p:spTree>
    <p:extLst>
      <p:ext uri="{BB962C8B-B14F-4D97-AF65-F5344CB8AC3E}">
        <p14:creationId xmlns:p14="http://schemas.microsoft.com/office/powerpoint/2010/main" val="4088065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65DE1D23DECB408AA3CC119E556398" ma:contentTypeVersion="14" ma:contentTypeDescription="Create a new document." ma:contentTypeScope="" ma:versionID="25ea6e6fe2b88a7f474ab7f616143ceb">
  <xsd:schema xmlns:xsd="http://www.w3.org/2001/XMLSchema" xmlns:xs="http://www.w3.org/2001/XMLSchema" xmlns:p="http://schemas.microsoft.com/office/2006/metadata/properties" xmlns:ns2="fce8e9b5-6cc6-4ef5-9c6c-e2ae9a27cc1a" xmlns:ns3="3288087e-c159-4dff-8de0-04942673074f" targetNamespace="http://schemas.microsoft.com/office/2006/metadata/properties" ma:root="true" ma:fieldsID="6d5c2820fbc70146bd5f40f98c1140d0" ns2:_="" ns3:_="">
    <xsd:import namespace="fce8e9b5-6cc6-4ef5-9c6c-e2ae9a27cc1a"/>
    <xsd:import namespace="3288087e-c159-4dff-8de0-0494267307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e8e9b5-6cc6-4ef5-9c6c-e2ae9a27c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3d0c03c-5961-4efe-97ea-eeebcbba248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88087e-c159-4dff-8de0-0494267307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e25578c-6acb-4de5-99cc-297a75c36546}" ma:internalName="TaxCatchAll" ma:showField="CatchAllData" ma:web="3288087e-c159-4dff-8de0-0494267307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288087e-c159-4dff-8de0-04942673074f">
      <UserInfo>
        <DisplayName>Jessica Bridge</DisplayName>
        <AccountId>7</AccountId>
        <AccountType/>
      </UserInfo>
    </SharedWithUsers>
    <lcf76f155ced4ddcb4097134ff3c332f xmlns="fce8e9b5-6cc6-4ef5-9c6c-e2ae9a27cc1a">
      <Terms xmlns="http://schemas.microsoft.com/office/infopath/2007/PartnerControls"/>
    </lcf76f155ced4ddcb4097134ff3c332f>
    <TaxCatchAll xmlns="3288087e-c159-4dff-8de0-04942673074f" xsi:nil="true"/>
  </documentManagement>
</p:properties>
</file>

<file path=customXml/itemProps1.xml><?xml version="1.0" encoding="utf-8"?>
<ds:datastoreItem xmlns:ds="http://schemas.openxmlformats.org/officeDocument/2006/customXml" ds:itemID="{CFB37164-B2E1-4765-AC04-FA63258A5EE3}"/>
</file>

<file path=customXml/itemProps2.xml><?xml version="1.0" encoding="utf-8"?>
<ds:datastoreItem xmlns:ds="http://schemas.openxmlformats.org/officeDocument/2006/customXml" ds:itemID="{3FD58077-1F11-4230-85CA-DC07F24BD81B}">
  <ds:schemaRefs>
    <ds:schemaRef ds:uri="http://schemas.microsoft.com/sharepoint/v3/contenttype/forms"/>
  </ds:schemaRefs>
</ds:datastoreItem>
</file>

<file path=customXml/itemProps3.xml><?xml version="1.0" encoding="utf-8"?>
<ds:datastoreItem xmlns:ds="http://schemas.openxmlformats.org/officeDocument/2006/customXml" ds:itemID="{0AF3B12D-18B4-48A0-9144-8A6EB4F2B081}">
  <ds:schemaRefs>
    <ds:schemaRef ds:uri="b6ac5bfd-a5e3-460b-aad2-63cbfe79166d"/>
    <ds:schemaRef ds:uri="e2c56ded-1b31-42c6-bf06-39918b928a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121</TotalTime>
  <Words>2693</Words>
  <Application>Microsoft Office PowerPoint</Application>
  <PresentationFormat>Widescreen</PresentationFormat>
  <Paragraphs>269</Paragraphs>
  <Slides>18</Slides>
  <Notes>18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Arial,Sans-Serif</vt:lpstr>
      <vt:lpstr>Calibri</vt:lpstr>
      <vt:lpstr>Calibri Light</vt:lpstr>
      <vt:lpstr>Proxima Nova</vt:lpstr>
      <vt:lpstr>Proxima Nova Rg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Steinlein</dc:creator>
  <cp:lastModifiedBy>Ellen Steinlein</cp:lastModifiedBy>
  <cp:revision>3</cp:revision>
  <dcterms:created xsi:type="dcterms:W3CDTF">2021-03-05T17:48:34Z</dcterms:created>
  <dcterms:modified xsi:type="dcterms:W3CDTF">2023-09-14T21:56:04Z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0x010100C065DE1D23DECB408AA3CC119E556398</vt:lpwstr>
  </property>
  <property fmtid="{D5CDD505-2E9C-101B-9397-08002B2CF9AE}" pid="3" name="ArticulateGUID">
    <vt:lpwstr>2D7BF0D4-53FC-441F-A074-96BA4DD4254C</vt:lpwstr>
  </property>
  <property fmtid="{D5CDD505-2E9C-101B-9397-08002B2CF9AE}" pid="4" name="ArticulatePath">
    <vt:lpwstr>https://fierceinc-my.sharepoint.com/personal/ellen_steinlein_fierceinc_com/Documents/Documents/Fierce Rollout Playbook/Resources to Upload to LMS/1. Introductory Communications/Fierce Introduction for Leadership </vt:lpwstr>
  </property>
</Properties>
</file>